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79" r:id="rId3"/>
    <p:sldId id="293" r:id="rId4"/>
    <p:sldId id="280" r:id="rId5"/>
    <p:sldId id="295" r:id="rId6"/>
    <p:sldId id="294" r:id="rId7"/>
    <p:sldId id="289" r:id="rId8"/>
    <p:sldId id="284" r:id="rId9"/>
    <p:sldId id="282" r:id="rId10"/>
    <p:sldId id="291" r:id="rId11"/>
    <p:sldId id="287" r:id="rId1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D050"/>
    <a:srgbClr val="5D7373"/>
    <a:srgbClr val="FEC630"/>
    <a:srgbClr val="52CBBE"/>
    <a:srgbClr val="FF5969"/>
    <a:srgbClr val="00A0A8"/>
    <a:srgbClr val="52C9BD"/>
    <a:srgbClr val="F0EE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66" autoAdjust="0"/>
    <p:restoredTop sz="94660"/>
  </p:normalViewPr>
  <p:slideViewPr>
    <p:cSldViewPr snapToGrid="0">
      <p:cViewPr>
        <p:scale>
          <a:sx n="90" d="100"/>
          <a:sy n="90" d="100"/>
        </p:scale>
        <p:origin x="14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19.07.20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0364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19.07.20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6635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19.07.20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7111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19.07.20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4677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19.07.20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5361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19.07.20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4036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19.07.20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3770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19.07.20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0331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19.07.20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1956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19.07.20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6004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19.07.20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6898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FAF59-80FD-42F8-B77B-6179688B7234}" type="datetimeFigureOut">
              <a:rPr lang="de-DE" smtClean="0"/>
              <a:t>19.07.20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1875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>
            <a:extLst>
              <a:ext uri="{FF2B5EF4-FFF2-40B4-BE49-F238E27FC236}">
                <a16:creationId xmlns="" xmlns:a16="http://schemas.microsoft.com/office/drawing/2014/main" id="{9EB0FD16-689C-476C-8309-C7173C257513}"/>
              </a:ext>
            </a:extLst>
          </p:cNvPr>
          <p:cNvSpPr txBox="1"/>
          <p:nvPr/>
        </p:nvSpPr>
        <p:spPr>
          <a:xfrm>
            <a:off x="1078174" y="1338291"/>
            <a:ext cx="1014373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6000" dirty="0" smtClean="0">
                <a:solidFill>
                  <a:schemeClr val="bg1">
                    <a:lumMod val="50000"/>
                  </a:schemeClr>
                </a:solidFill>
                <a:latin typeface="Tw Cen MT" panose="020B0602020104020603" pitchFamily="34" charset="0"/>
              </a:rPr>
              <a:t>Membangun Qaryah Thayyibah Menuju Negeri Gemah Ripah</a:t>
            </a:r>
            <a:endParaRPr lang="en-US" sz="6000" dirty="0">
              <a:solidFill>
                <a:schemeClr val="bg1">
                  <a:lumMod val="50000"/>
                </a:schemeClr>
              </a:solidFill>
              <a:latin typeface="Tw Cen MT" panose="020B0602020104020603" pitchFamily="34" charset="0"/>
            </a:endParaRPr>
          </a:p>
        </p:txBody>
      </p:sp>
      <p:grpSp>
        <p:nvGrpSpPr>
          <p:cNvPr id="51" name="Group 50">
            <a:extLst>
              <a:ext uri="{FF2B5EF4-FFF2-40B4-BE49-F238E27FC236}">
                <a16:creationId xmlns="" xmlns:a16="http://schemas.microsoft.com/office/drawing/2014/main" id="{312CB825-EAFB-4901-8C7E-D5477E0D31C8}"/>
              </a:ext>
            </a:extLst>
          </p:cNvPr>
          <p:cNvGrpSpPr/>
          <p:nvPr/>
        </p:nvGrpSpPr>
        <p:grpSpPr>
          <a:xfrm>
            <a:off x="4101808" y="4918951"/>
            <a:ext cx="4140553" cy="451824"/>
            <a:chOff x="4679586" y="878988"/>
            <a:chExt cx="1745757" cy="190500"/>
          </a:xfrm>
        </p:grpSpPr>
        <p:sp>
          <p:nvSpPr>
            <p:cNvPr id="52" name="Oval 51">
              <a:extLst>
                <a:ext uri="{FF2B5EF4-FFF2-40B4-BE49-F238E27FC236}">
                  <a16:creationId xmlns="" xmlns:a16="http://schemas.microsoft.com/office/drawing/2014/main" id="{A88C5CD2-8D88-4E1A-968C-C3E256B4316C}"/>
                </a:ext>
              </a:extLst>
            </p:cNvPr>
            <p:cNvSpPr/>
            <p:nvPr/>
          </p:nvSpPr>
          <p:spPr>
            <a:xfrm>
              <a:off x="4679586" y="878988"/>
              <a:ext cx="190500" cy="190500"/>
            </a:xfrm>
            <a:prstGeom prst="ellipse">
              <a:avLst/>
            </a:pr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>
              <a:extLst>
                <a:ext uri="{FF2B5EF4-FFF2-40B4-BE49-F238E27FC236}">
                  <a16:creationId xmlns="" xmlns:a16="http://schemas.microsoft.com/office/drawing/2014/main" id="{39CA212B-3524-454E-9129-17FD0E8983F0}"/>
                </a:ext>
              </a:extLst>
            </p:cNvPr>
            <p:cNvSpPr/>
            <p:nvPr/>
          </p:nvSpPr>
          <p:spPr>
            <a:xfrm>
              <a:off x="4990736" y="878988"/>
              <a:ext cx="190500" cy="190500"/>
            </a:xfrm>
            <a:prstGeom prst="ellipse">
              <a:avLst/>
            </a:prstGeom>
            <a:solidFill>
              <a:srgbClr val="52CBB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>
              <a:extLst>
                <a:ext uri="{FF2B5EF4-FFF2-40B4-BE49-F238E27FC236}">
                  <a16:creationId xmlns="" xmlns:a16="http://schemas.microsoft.com/office/drawing/2014/main" id="{6487D07D-4424-43AA-9CF5-4A04A38B6C2D}"/>
                </a:ext>
              </a:extLst>
            </p:cNvPr>
            <p:cNvSpPr/>
            <p:nvPr/>
          </p:nvSpPr>
          <p:spPr>
            <a:xfrm>
              <a:off x="5301522" y="878988"/>
              <a:ext cx="190500" cy="190500"/>
            </a:xfrm>
            <a:prstGeom prst="ellipse">
              <a:avLst/>
            </a:prstGeom>
            <a:solidFill>
              <a:srgbClr val="FEC6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Oval 54">
              <a:extLst>
                <a:ext uri="{FF2B5EF4-FFF2-40B4-BE49-F238E27FC236}">
                  <a16:creationId xmlns="" xmlns:a16="http://schemas.microsoft.com/office/drawing/2014/main" id="{51E021E3-C26E-4AB9-81EB-239E3D1BBAB2}"/>
                </a:ext>
              </a:extLst>
            </p:cNvPr>
            <p:cNvSpPr/>
            <p:nvPr/>
          </p:nvSpPr>
          <p:spPr>
            <a:xfrm>
              <a:off x="5612308" y="878988"/>
              <a:ext cx="190500" cy="190500"/>
            </a:xfrm>
            <a:prstGeom prst="ellipse">
              <a:avLst/>
            </a:prstGeom>
            <a:solidFill>
              <a:srgbClr val="5D7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>
              <a:extLst>
                <a:ext uri="{FF2B5EF4-FFF2-40B4-BE49-F238E27FC236}">
                  <a16:creationId xmlns="" xmlns:a16="http://schemas.microsoft.com/office/drawing/2014/main" id="{85AD4D6E-2D38-486B-8F61-738D1E4773C2}"/>
                </a:ext>
              </a:extLst>
            </p:cNvPr>
            <p:cNvSpPr/>
            <p:nvPr/>
          </p:nvSpPr>
          <p:spPr>
            <a:xfrm>
              <a:off x="5923575" y="878988"/>
              <a:ext cx="190500" cy="1905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>
              <a:extLst>
                <a:ext uri="{FF2B5EF4-FFF2-40B4-BE49-F238E27FC236}">
                  <a16:creationId xmlns="" xmlns:a16="http://schemas.microsoft.com/office/drawing/2014/main" id="{D88F111D-10A0-4CCB-B20B-B33508AA6193}"/>
                </a:ext>
              </a:extLst>
            </p:cNvPr>
            <p:cNvSpPr/>
            <p:nvPr/>
          </p:nvSpPr>
          <p:spPr>
            <a:xfrm>
              <a:off x="6234843" y="878988"/>
              <a:ext cx="190500" cy="190500"/>
            </a:xfrm>
            <a:prstGeom prst="ellipse">
              <a:avLst/>
            </a:prstGeom>
            <a:solidFill>
              <a:srgbClr val="00A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8" name="TextBox 57">
            <a:extLst>
              <a:ext uri="{FF2B5EF4-FFF2-40B4-BE49-F238E27FC236}">
                <a16:creationId xmlns="" xmlns:a16="http://schemas.microsoft.com/office/drawing/2014/main" id="{79BCE1F0-A71E-4D4B-BE6A-A381604C28D2}"/>
              </a:ext>
            </a:extLst>
          </p:cNvPr>
          <p:cNvSpPr txBox="1"/>
          <p:nvPr/>
        </p:nvSpPr>
        <p:spPr>
          <a:xfrm>
            <a:off x="1078174" y="3759023"/>
            <a:ext cx="101878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800" dirty="0" smtClean="0">
                <a:solidFill>
                  <a:srgbClr val="52CBBE"/>
                </a:solidFill>
                <a:latin typeface="Tw Cen MT" panose="020B0602020104020603" pitchFamily="34" charset="0"/>
              </a:rPr>
              <a:t>M. Zainuddin</a:t>
            </a:r>
            <a:endParaRPr lang="en-US" sz="2800" dirty="0">
              <a:solidFill>
                <a:srgbClr val="52CBBE"/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866100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="" xmlns:a16="http://schemas.microsoft.com/office/drawing/2014/main" id="{FC6AD48D-0CD1-414E-BB43-3C6997810727}"/>
              </a:ext>
            </a:extLst>
          </p:cNvPr>
          <p:cNvGrpSpPr/>
          <p:nvPr/>
        </p:nvGrpSpPr>
        <p:grpSpPr>
          <a:xfrm>
            <a:off x="1803294" y="1720045"/>
            <a:ext cx="9114914" cy="540000"/>
            <a:chOff x="764723" y="2277144"/>
            <a:chExt cx="9114914" cy="540000"/>
          </a:xfrm>
        </p:grpSpPr>
        <p:sp>
          <p:nvSpPr>
            <p:cNvPr id="10" name="Oval 9">
              <a:extLst>
                <a:ext uri="{FF2B5EF4-FFF2-40B4-BE49-F238E27FC236}">
                  <a16:creationId xmlns="" xmlns:a16="http://schemas.microsoft.com/office/drawing/2014/main" id="{F85BDDBC-B31F-43B7-9760-DB6417E2C3E1}"/>
                </a:ext>
              </a:extLst>
            </p:cNvPr>
            <p:cNvSpPr/>
            <p:nvPr/>
          </p:nvSpPr>
          <p:spPr>
            <a:xfrm>
              <a:off x="764723" y="2277144"/>
              <a:ext cx="540000" cy="540000"/>
            </a:xfrm>
            <a:prstGeom prst="ellipse">
              <a:avLst/>
            </a:pr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>
              <a:extLst>
                <a:ext uri="{FF2B5EF4-FFF2-40B4-BE49-F238E27FC236}">
                  <a16:creationId xmlns="" xmlns:a16="http://schemas.microsoft.com/office/drawing/2014/main" id="{082140ED-95FC-4301-8DAC-F337CD95C7C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4723" y="2367144"/>
              <a:ext cx="360000" cy="360000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="" xmlns:a16="http://schemas.microsoft.com/office/drawing/2014/main" id="{65327AF2-7E8F-4A6D-BF38-42C375637900}"/>
                </a:ext>
              </a:extLst>
            </p:cNvPr>
            <p:cNvSpPr txBox="1"/>
            <p:nvPr/>
          </p:nvSpPr>
          <p:spPr>
            <a:xfrm>
              <a:off x="1572258" y="2357812"/>
              <a:ext cx="830737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w Cen MT" panose="020B0602020104020603" pitchFamily="34" charset="0"/>
                </a:rPr>
                <a:t>Memberikan bimbingan dan pengasuhan</a:t>
              </a:r>
              <a:endPara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endParaRPr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9EB0FD16-689C-476C-8309-C7173C257513}"/>
              </a:ext>
            </a:extLst>
          </p:cNvPr>
          <p:cNvSpPr txBox="1"/>
          <p:nvPr/>
        </p:nvSpPr>
        <p:spPr>
          <a:xfrm>
            <a:off x="1003903" y="382947"/>
            <a:ext cx="101437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4400" dirty="0" smtClean="0">
                <a:solidFill>
                  <a:schemeClr val="bg1">
                    <a:lumMod val="50000"/>
                  </a:schemeClr>
                </a:solidFill>
                <a:latin typeface="Tw Cen MT" panose="020B0602020104020603" pitchFamily="34" charset="0"/>
              </a:rPr>
              <a:t>Amal Usaha Yang Dilakukan</a:t>
            </a:r>
            <a:endParaRPr lang="en-US" sz="4400" dirty="0">
              <a:solidFill>
                <a:schemeClr val="bg1">
                  <a:lumMod val="50000"/>
                </a:schemeClr>
              </a:solidFill>
              <a:latin typeface="Tw Cen MT" panose="020B0602020104020603" pitchFamily="34" charset="0"/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1803294" y="2627301"/>
            <a:ext cx="9114914" cy="540000"/>
            <a:chOff x="1803294" y="2627301"/>
            <a:chExt cx="9114914" cy="540000"/>
          </a:xfrm>
        </p:grpSpPr>
        <p:grpSp>
          <p:nvGrpSpPr>
            <p:cNvPr id="25" name="Group 24">
              <a:extLst>
                <a:ext uri="{FF2B5EF4-FFF2-40B4-BE49-F238E27FC236}">
                  <a16:creationId xmlns="" xmlns:a16="http://schemas.microsoft.com/office/drawing/2014/main" id="{FC6AD48D-0CD1-414E-BB43-3C6997810727}"/>
                </a:ext>
              </a:extLst>
            </p:cNvPr>
            <p:cNvGrpSpPr/>
            <p:nvPr/>
          </p:nvGrpSpPr>
          <p:grpSpPr>
            <a:xfrm>
              <a:off x="1803294" y="2627301"/>
              <a:ext cx="9114914" cy="540000"/>
              <a:chOff x="764723" y="2277144"/>
              <a:chExt cx="9114914" cy="540000"/>
            </a:xfrm>
          </p:grpSpPr>
          <p:sp>
            <p:nvSpPr>
              <p:cNvPr id="26" name="Oval 25">
                <a:extLst>
                  <a:ext uri="{FF2B5EF4-FFF2-40B4-BE49-F238E27FC236}">
                    <a16:creationId xmlns="" xmlns:a16="http://schemas.microsoft.com/office/drawing/2014/main" id="{F85BDDBC-B31F-43B7-9760-DB6417E2C3E1}"/>
                  </a:ext>
                </a:extLst>
              </p:cNvPr>
              <p:cNvSpPr/>
              <p:nvPr/>
            </p:nvSpPr>
            <p:spPr>
              <a:xfrm>
                <a:off x="764723" y="2277144"/>
                <a:ext cx="540000" cy="540000"/>
              </a:xfrm>
              <a:prstGeom prst="ellipse">
                <a:avLst/>
              </a:prstGeom>
              <a:solidFill>
                <a:srgbClr val="52CBB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="" xmlns:a16="http://schemas.microsoft.com/office/drawing/2014/main" id="{65327AF2-7E8F-4A6D-BF38-42C375637900}"/>
                  </a:ext>
                </a:extLst>
              </p:cNvPr>
              <p:cNvSpPr txBox="1"/>
              <p:nvPr/>
            </p:nvSpPr>
            <p:spPr>
              <a:xfrm>
                <a:off x="1572258" y="2357812"/>
                <a:ext cx="830737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d-ID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w Cen MT" panose="020B0602020104020603" pitchFamily="34" charset="0"/>
                  </a:rPr>
                  <a:t>Konseling keluarga </a:t>
                </a:r>
                <a:r>
                  <a:rPr lang="id-ID" sz="2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w Cen MT" panose="020B0602020104020603" pitchFamily="34" charset="0"/>
                  </a:rPr>
                  <a:t>sakinah melalui majlis </a:t>
                </a:r>
                <a:r>
                  <a:rPr lang="id-ID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w Cen MT" panose="020B0602020104020603" pitchFamily="34" charset="0"/>
                  </a:rPr>
                  <a:t>ta’lim dan zikir</a:t>
                </a:r>
                <a:endParaRPr 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w Cen MT" panose="020B0602020104020603" pitchFamily="34" charset="0"/>
                </a:endParaRPr>
              </a:p>
            </p:txBody>
          </p:sp>
        </p:grpSp>
        <p:pic>
          <p:nvPicPr>
            <p:cNvPr id="48" name="Picture 47">
              <a:extLst>
                <a:ext uri="{FF2B5EF4-FFF2-40B4-BE49-F238E27FC236}">
                  <a16:creationId xmlns="" xmlns:a16="http://schemas.microsoft.com/office/drawing/2014/main" id="{A4D7FB81-B084-4DC3-9A67-0B008D21DB0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32097" y="2748913"/>
              <a:ext cx="288000" cy="288000"/>
            </a:xfrm>
            <a:prstGeom prst="rect">
              <a:avLst/>
            </a:prstGeom>
          </p:spPr>
        </p:pic>
      </p:grpSp>
      <p:grpSp>
        <p:nvGrpSpPr>
          <p:cNvPr id="53" name="Group 52"/>
          <p:cNvGrpSpPr/>
          <p:nvPr/>
        </p:nvGrpSpPr>
        <p:grpSpPr>
          <a:xfrm>
            <a:off x="1803294" y="3534557"/>
            <a:ext cx="9114914" cy="540000"/>
            <a:chOff x="1803294" y="3534557"/>
            <a:chExt cx="9114914" cy="540000"/>
          </a:xfrm>
        </p:grpSpPr>
        <p:grpSp>
          <p:nvGrpSpPr>
            <p:cNvPr id="29" name="Group 28">
              <a:extLst>
                <a:ext uri="{FF2B5EF4-FFF2-40B4-BE49-F238E27FC236}">
                  <a16:creationId xmlns="" xmlns:a16="http://schemas.microsoft.com/office/drawing/2014/main" id="{FC6AD48D-0CD1-414E-BB43-3C6997810727}"/>
                </a:ext>
              </a:extLst>
            </p:cNvPr>
            <p:cNvGrpSpPr/>
            <p:nvPr/>
          </p:nvGrpSpPr>
          <p:grpSpPr>
            <a:xfrm>
              <a:off x="1803294" y="3534557"/>
              <a:ext cx="9114914" cy="540000"/>
              <a:chOff x="764723" y="2277144"/>
              <a:chExt cx="9114914" cy="540000"/>
            </a:xfrm>
          </p:grpSpPr>
          <p:sp>
            <p:nvSpPr>
              <p:cNvPr id="30" name="Oval 29">
                <a:extLst>
                  <a:ext uri="{FF2B5EF4-FFF2-40B4-BE49-F238E27FC236}">
                    <a16:creationId xmlns="" xmlns:a16="http://schemas.microsoft.com/office/drawing/2014/main" id="{F85BDDBC-B31F-43B7-9760-DB6417E2C3E1}"/>
                  </a:ext>
                </a:extLst>
              </p:cNvPr>
              <p:cNvSpPr/>
              <p:nvPr/>
            </p:nvSpPr>
            <p:spPr>
              <a:xfrm>
                <a:off x="764723" y="2277144"/>
                <a:ext cx="540000" cy="540000"/>
              </a:xfrm>
              <a:prstGeom prst="ellipse">
                <a:avLst/>
              </a:prstGeom>
              <a:solidFill>
                <a:srgbClr val="FEC63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="" xmlns:a16="http://schemas.microsoft.com/office/drawing/2014/main" id="{65327AF2-7E8F-4A6D-BF38-42C375637900}"/>
                  </a:ext>
                </a:extLst>
              </p:cNvPr>
              <p:cNvSpPr txBox="1"/>
              <p:nvPr/>
            </p:nvSpPr>
            <p:spPr>
              <a:xfrm>
                <a:off x="1572258" y="2357812"/>
                <a:ext cx="830737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d-ID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w Cen MT" panose="020B0602020104020603" pitchFamily="34" charset="0"/>
                  </a:rPr>
                  <a:t>Menyalurkan modal usaha mandiri </a:t>
                </a:r>
                <a:r>
                  <a:rPr lang="id-ID" sz="2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w Cen MT" panose="020B0602020104020603" pitchFamily="34" charset="0"/>
                  </a:rPr>
                  <a:t>melalui distribusi </a:t>
                </a:r>
                <a:r>
                  <a:rPr lang="id-ID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w Cen MT" panose="020B0602020104020603" pitchFamily="34" charset="0"/>
                  </a:rPr>
                  <a:t>zakat, infak dan shadaqah</a:t>
                </a:r>
                <a:endParaRPr 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w Cen MT" panose="020B0602020104020603" pitchFamily="34" charset="0"/>
                </a:endParaRPr>
              </a:p>
            </p:txBody>
          </p:sp>
        </p:grpSp>
        <p:pic>
          <p:nvPicPr>
            <p:cNvPr id="49" name="Picture 48">
              <a:extLst>
                <a:ext uri="{FF2B5EF4-FFF2-40B4-BE49-F238E27FC236}">
                  <a16:creationId xmlns="" xmlns:a16="http://schemas.microsoft.com/office/drawing/2014/main" id="{C36A46DF-C5EF-4990-AF0A-E42AC4D2723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20202" y="3655033"/>
              <a:ext cx="288000" cy="288000"/>
            </a:xfrm>
            <a:prstGeom prst="rect">
              <a:avLst/>
            </a:prstGeom>
          </p:spPr>
        </p:pic>
      </p:grpSp>
      <p:grpSp>
        <p:nvGrpSpPr>
          <p:cNvPr id="54" name="Group 53"/>
          <p:cNvGrpSpPr/>
          <p:nvPr/>
        </p:nvGrpSpPr>
        <p:grpSpPr>
          <a:xfrm>
            <a:off x="1803294" y="4441813"/>
            <a:ext cx="9114914" cy="540000"/>
            <a:chOff x="1803294" y="4441813"/>
            <a:chExt cx="9114914" cy="540000"/>
          </a:xfrm>
        </p:grpSpPr>
        <p:grpSp>
          <p:nvGrpSpPr>
            <p:cNvPr id="33" name="Group 32">
              <a:extLst>
                <a:ext uri="{FF2B5EF4-FFF2-40B4-BE49-F238E27FC236}">
                  <a16:creationId xmlns="" xmlns:a16="http://schemas.microsoft.com/office/drawing/2014/main" id="{FC6AD48D-0CD1-414E-BB43-3C6997810727}"/>
                </a:ext>
              </a:extLst>
            </p:cNvPr>
            <p:cNvGrpSpPr/>
            <p:nvPr/>
          </p:nvGrpSpPr>
          <p:grpSpPr>
            <a:xfrm>
              <a:off x="1803294" y="4441813"/>
              <a:ext cx="9114914" cy="540000"/>
              <a:chOff x="764723" y="2277144"/>
              <a:chExt cx="9114914" cy="540000"/>
            </a:xfrm>
          </p:grpSpPr>
          <p:sp>
            <p:nvSpPr>
              <p:cNvPr id="34" name="Oval 33">
                <a:extLst>
                  <a:ext uri="{FF2B5EF4-FFF2-40B4-BE49-F238E27FC236}">
                    <a16:creationId xmlns="" xmlns:a16="http://schemas.microsoft.com/office/drawing/2014/main" id="{F85BDDBC-B31F-43B7-9760-DB6417E2C3E1}"/>
                  </a:ext>
                </a:extLst>
              </p:cNvPr>
              <p:cNvSpPr/>
              <p:nvPr/>
            </p:nvSpPr>
            <p:spPr>
              <a:xfrm>
                <a:off x="764723" y="2277144"/>
                <a:ext cx="540000" cy="540000"/>
              </a:xfrm>
              <a:prstGeom prst="ellipse">
                <a:avLst/>
              </a:prstGeom>
              <a:solidFill>
                <a:srgbClr val="5D737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="" xmlns:a16="http://schemas.microsoft.com/office/drawing/2014/main" id="{65327AF2-7E8F-4A6D-BF38-42C375637900}"/>
                  </a:ext>
                </a:extLst>
              </p:cNvPr>
              <p:cNvSpPr txBox="1"/>
              <p:nvPr/>
            </p:nvSpPr>
            <p:spPr>
              <a:xfrm>
                <a:off x="1572258" y="2357812"/>
                <a:ext cx="830737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d-ID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w Cen MT" panose="020B0602020104020603" pitchFamily="34" charset="0"/>
                  </a:rPr>
                  <a:t>Pelatihan berwirausaha bermitra </a:t>
                </a:r>
                <a:r>
                  <a:rPr lang="id-ID" sz="2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w Cen MT" panose="020B0602020104020603" pitchFamily="34" charset="0"/>
                  </a:rPr>
                  <a:t>dengan para </a:t>
                </a:r>
                <a:r>
                  <a:rPr lang="id-ID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w Cen MT" panose="020B0602020104020603" pitchFamily="34" charset="0"/>
                  </a:rPr>
                  <a:t>pengusaha dan para dermawan</a:t>
                </a:r>
                <a:endParaRPr 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w Cen MT" panose="020B0602020104020603" pitchFamily="34" charset="0"/>
                </a:endParaRPr>
              </a:p>
            </p:txBody>
          </p:sp>
        </p:grpSp>
        <p:pic>
          <p:nvPicPr>
            <p:cNvPr id="50" name="Picture 49">
              <a:extLst>
                <a:ext uri="{FF2B5EF4-FFF2-40B4-BE49-F238E27FC236}">
                  <a16:creationId xmlns="" xmlns:a16="http://schemas.microsoft.com/office/drawing/2014/main" id="{B65C3870-E0A5-4D36-9FAA-C5AF4FDEC84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29294" y="4567813"/>
              <a:ext cx="288000" cy="288000"/>
            </a:xfrm>
            <a:prstGeom prst="rect">
              <a:avLst/>
            </a:prstGeom>
          </p:spPr>
        </p:pic>
      </p:grpSp>
      <p:grpSp>
        <p:nvGrpSpPr>
          <p:cNvPr id="55" name="Group 54"/>
          <p:cNvGrpSpPr/>
          <p:nvPr/>
        </p:nvGrpSpPr>
        <p:grpSpPr>
          <a:xfrm>
            <a:off x="1803294" y="5349069"/>
            <a:ext cx="9114914" cy="540000"/>
            <a:chOff x="1803294" y="5349069"/>
            <a:chExt cx="9114914" cy="540000"/>
          </a:xfrm>
        </p:grpSpPr>
        <p:grpSp>
          <p:nvGrpSpPr>
            <p:cNvPr id="37" name="Group 36">
              <a:extLst>
                <a:ext uri="{FF2B5EF4-FFF2-40B4-BE49-F238E27FC236}">
                  <a16:creationId xmlns="" xmlns:a16="http://schemas.microsoft.com/office/drawing/2014/main" id="{FC6AD48D-0CD1-414E-BB43-3C6997810727}"/>
                </a:ext>
              </a:extLst>
            </p:cNvPr>
            <p:cNvGrpSpPr/>
            <p:nvPr/>
          </p:nvGrpSpPr>
          <p:grpSpPr>
            <a:xfrm>
              <a:off x="1803294" y="5349069"/>
              <a:ext cx="9114914" cy="540000"/>
              <a:chOff x="764723" y="2277144"/>
              <a:chExt cx="9114914" cy="540000"/>
            </a:xfrm>
          </p:grpSpPr>
          <p:sp>
            <p:nvSpPr>
              <p:cNvPr id="38" name="Oval 37">
                <a:extLst>
                  <a:ext uri="{FF2B5EF4-FFF2-40B4-BE49-F238E27FC236}">
                    <a16:creationId xmlns="" xmlns:a16="http://schemas.microsoft.com/office/drawing/2014/main" id="{F85BDDBC-B31F-43B7-9760-DB6417E2C3E1}"/>
                  </a:ext>
                </a:extLst>
              </p:cNvPr>
              <p:cNvSpPr/>
              <p:nvPr/>
            </p:nvSpPr>
            <p:spPr>
              <a:xfrm>
                <a:off x="764723" y="2277144"/>
                <a:ext cx="540000" cy="540000"/>
              </a:xfrm>
              <a:prstGeom prst="ellipse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TextBox 39">
                <a:extLst>
                  <a:ext uri="{FF2B5EF4-FFF2-40B4-BE49-F238E27FC236}">
                    <a16:creationId xmlns="" xmlns:a16="http://schemas.microsoft.com/office/drawing/2014/main" id="{65327AF2-7E8F-4A6D-BF38-42C375637900}"/>
                  </a:ext>
                </a:extLst>
              </p:cNvPr>
              <p:cNvSpPr txBox="1"/>
              <p:nvPr/>
            </p:nvSpPr>
            <p:spPr>
              <a:xfrm>
                <a:off x="1572258" y="2357812"/>
                <a:ext cx="830737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d-ID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w Cen MT" panose="020B0602020104020603" pitchFamily="34" charset="0"/>
                  </a:rPr>
                  <a:t>Literasi dan pemanfaatan IT yang baik dan benar</a:t>
                </a:r>
                <a:endParaRPr 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w Cen MT" panose="020B0602020104020603" pitchFamily="34" charset="0"/>
                </a:endParaRPr>
              </a:p>
            </p:txBody>
          </p:sp>
        </p:grpSp>
        <p:pic>
          <p:nvPicPr>
            <p:cNvPr id="51" name="Picture 50">
              <a:extLst>
                <a:ext uri="{FF2B5EF4-FFF2-40B4-BE49-F238E27FC236}">
                  <a16:creationId xmlns="" xmlns:a16="http://schemas.microsoft.com/office/drawing/2014/main" id="{CA1D8E3A-C8FE-4ACC-B801-1B926BC09C0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11294" y="5457069"/>
              <a:ext cx="324000" cy="324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92902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D12CB42C-EBF2-4181-9E4D-E144FCE4B0A8}"/>
              </a:ext>
            </a:extLst>
          </p:cNvPr>
          <p:cNvSpPr txBox="1"/>
          <p:nvPr/>
        </p:nvSpPr>
        <p:spPr>
          <a:xfrm>
            <a:off x="1446664" y="1338291"/>
            <a:ext cx="9335068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11800" dirty="0" smtClean="0">
                <a:solidFill>
                  <a:srgbClr val="FF5969"/>
                </a:solidFill>
                <a:latin typeface="Tw Cen MT" panose="020B0602020104020603" pitchFamily="34" charset="0"/>
              </a:rPr>
              <a:t>Terima Kasih</a:t>
            </a:r>
            <a:endParaRPr lang="en-US" sz="11800" dirty="0">
              <a:solidFill>
                <a:srgbClr val="FF5969"/>
              </a:solidFill>
              <a:latin typeface="Tw Cen MT" panose="020B0602020104020603" pitchFamily="34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="" xmlns:a16="http://schemas.microsoft.com/office/drawing/2014/main" id="{4A0A8C2D-26D1-4C13-A880-31D658D53FA7}"/>
              </a:ext>
            </a:extLst>
          </p:cNvPr>
          <p:cNvGrpSpPr/>
          <p:nvPr/>
        </p:nvGrpSpPr>
        <p:grpSpPr>
          <a:xfrm>
            <a:off x="4038080" y="5690594"/>
            <a:ext cx="4140553" cy="451824"/>
            <a:chOff x="4679586" y="878988"/>
            <a:chExt cx="1745757" cy="190500"/>
          </a:xfrm>
        </p:grpSpPr>
        <p:sp>
          <p:nvSpPr>
            <p:cNvPr id="6" name="Oval 5">
              <a:extLst>
                <a:ext uri="{FF2B5EF4-FFF2-40B4-BE49-F238E27FC236}">
                  <a16:creationId xmlns="" xmlns:a16="http://schemas.microsoft.com/office/drawing/2014/main" id="{C37E6D5B-B3E9-4894-9C23-739E88C5A89A}"/>
                </a:ext>
              </a:extLst>
            </p:cNvPr>
            <p:cNvSpPr/>
            <p:nvPr/>
          </p:nvSpPr>
          <p:spPr>
            <a:xfrm>
              <a:off x="4679586" y="878988"/>
              <a:ext cx="190500" cy="190500"/>
            </a:xfrm>
            <a:prstGeom prst="ellipse">
              <a:avLst/>
            </a:pr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="" xmlns:a16="http://schemas.microsoft.com/office/drawing/2014/main" id="{B90FCDAE-5079-4E52-863A-39643F6DC0EB}"/>
                </a:ext>
              </a:extLst>
            </p:cNvPr>
            <p:cNvSpPr/>
            <p:nvPr/>
          </p:nvSpPr>
          <p:spPr>
            <a:xfrm>
              <a:off x="4990736" y="878988"/>
              <a:ext cx="190500" cy="190500"/>
            </a:xfrm>
            <a:prstGeom prst="ellipse">
              <a:avLst/>
            </a:prstGeom>
            <a:solidFill>
              <a:srgbClr val="52CBB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="" xmlns:a16="http://schemas.microsoft.com/office/drawing/2014/main" id="{776E6B2E-83AE-4416-8164-F0DEDAA55877}"/>
                </a:ext>
              </a:extLst>
            </p:cNvPr>
            <p:cNvSpPr/>
            <p:nvPr/>
          </p:nvSpPr>
          <p:spPr>
            <a:xfrm>
              <a:off x="5301522" y="878988"/>
              <a:ext cx="190500" cy="190500"/>
            </a:xfrm>
            <a:prstGeom prst="ellipse">
              <a:avLst/>
            </a:prstGeom>
            <a:solidFill>
              <a:srgbClr val="FEC6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Oval 8">
              <a:extLst>
                <a:ext uri="{FF2B5EF4-FFF2-40B4-BE49-F238E27FC236}">
                  <a16:creationId xmlns="" xmlns:a16="http://schemas.microsoft.com/office/drawing/2014/main" id="{EFA8D9CF-D909-4A56-8F1E-312A551CCD85}"/>
                </a:ext>
              </a:extLst>
            </p:cNvPr>
            <p:cNvSpPr/>
            <p:nvPr/>
          </p:nvSpPr>
          <p:spPr>
            <a:xfrm>
              <a:off x="5612308" y="878988"/>
              <a:ext cx="190500" cy="190500"/>
            </a:xfrm>
            <a:prstGeom prst="ellipse">
              <a:avLst/>
            </a:prstGeom>
            <a:solidFill>
              <a:srgbClr val="5D7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="" xmlns:a16="http://schemas.microsoft.com/office/drawing/2014/main" id="{FB8DBF80-0EB8-4A2F-87B4-F60E3FE36C88}"/>
                </a:ext>
              </a:extLst>
            </p:cNvPr>
            <p:cNvSpPr/>
            <p:nvPr/>
          </p:nvSpPr>
          <p:spPr>
            <a:xfrm>
              <a:off x="5923575" y="878988"/>
              <a:ext cx="190500" cy="1905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="" xmlns:a16="http://schemas.microsoft.com/office/drawing/2014/main" id="{065715B7-2980-4477-BB5D-F90055F958FD}"/>
                </a:ext>
              </a:extLst>
            </p:cNvPr>
            <p:cNvSpPr/>
            <p:nvPr/>
          </p:nvSpPr>
          <p:spPr>
            <a:xfrm>
              <a:off x="6234843" y="878988"/>
              <a:ext cx="190500" cy="190500"/>
            </a:xfrm>
            <a:prstGeom prst="ellipse">
              <a:avLst/>
            </a:prstGeom>
            <a:solidFill>
              <a:srgbClr val="00A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A45C48D5-043B-42DB-9E49-942149A27AE4}"/>
              </a:ext>
            </a:extLst>
          </p:cNvPr>
          <p:cNvSpPr txBox="1"/>
          <p:nvPr/>
        </p:nvSpPr>
        <p:spPr>
          <a:xfrm>
            <a:off x="2469795" y="3399839"/>
            <a:ext cx="7278915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100" dirty="0">
                <a:solidFill>
                  <a:srgbClr val="52CBBE"/>
                </a:solidFill>
                <a:latin typeface="Tw Cen MT" panose="020B0602020104020603" pitchFamily="34" charset="0"/>
              </a:rPr>
              <a:t>Prof. Dr. M. Zainuddin, </a:t>
            </a:r>
            <a:r>
              <a:rPr lang="pl-PL" sz="4100" dirty="0" smtClean="0">
                <a:solidFill>
                  <a:srgbClr val="52CBBE"/>
                </a:solidFill>
                <a:latin typeface="Tw Cen MT" panose="020B0602020104020603" pitchFamily="34" charset="0"/>
              </a:rPr>
              <a:t>MA</a:t>
            </a:r>
            <a:endParaRPr lang="en-US" sz="4100" dirty="0">
              <a:solidFill>
                <a:srgbClr val="52CBBE"/>
              </a:solidFill>
              <a:latin typeface="Tw Cen MT" panose="020B0602020104020603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3E2F88F7-964F-4846-B825-2B643081D49B}"/>
              </a:ext>
            </a:extLst>
          </p:cNvPr>
          <p:cNvSpPr txBox="1"/>
          <p:nvPr/>
        </p:nvSpPr>
        <p:spPr>
          <a:xfrm>
            <a:off x="1787857" y="4330870"/>
            <a:ext cx="86390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5D7373"/>
                </a:solidFill>
                <a:latin typeface="Tw Cen MT" panose="020B0602020104020603" pitchFamily="34" charset="0"/>
              </a:rPr>
              <a:t>Guru </a:t>
            </a:r>
            <a:r>
              <a:rPr lang="en-US" sz="2800" dirty="0" err="1">
                <a:solidFill>
                  <a:srgbClr val="5D7373"/>
                </a:solidFill>
                <a:latin typeface="Tw Cen MT" panose="020B0602020104020603" pitchFamily="34" charset="0"/>
              </a:rPr>
              <a:t>Besar</a:t>
            </a:r>
            <a:r>
              <a:rPr lang="en-US" sz="2800" dirty="0">
                <a:solidFill>
                  <a:srgbClr val="5D7373"/>
                </a:solidFill>
                <a:latin typeface="Tw Cen MT" panose="020B0602020104020603" pitchFamily="34" charset="0"/>
              </a:rPr>
              <a:t> FITK </a:t>
            </a:r>
            <a:r>
              <a:rPr lang="en-US" sz="2800" dirty="0" err="1">
                <a:solidFill>
                  <a:srgbClr val="5D7373"/>
                </a:solidFill>
                <a:latin typeface="Tw Cen MT" panose="020B0602020104020603" pitchFamily="34" charset="0"/>
              </a:rPr>
              <a:t>dan</a:t>
            </a:r>
            <a:r>
              <a:rPr lang="en-US" sz="2800" dirty="0">
                <a:solidFill>
                  <a:srgbClr val="5D7373"/>
                </a:solidFill>
                <a:latin typeface="Tw Cen MT" panose="020B0602020104020603" pitchFamily="34" charset="0"/>
              </a:rPr>
              <a:t> Wakil </a:t>
            </a:r>
            <a:r>
              <a:rPr lang="en-US" sz="2800" dirty="0" err="1" smtClean="0">
                <a:solidFill>
                  <a:srgbClr val="5D7373"/>
                </a:solidFill>
                <a:latin typeface="Tw Cen MT" panose="020B0602020104020603" pitchFamily="34" charset="0"/>
              </a:rPr>
              <a:t>Rektor</a:t>
            </a:r>
            <a:endParaRPr lang="id-ID" sz="2800" dirty="0" smtClean="0">
              <a:solidFill>
                <a:srgbClr val="5D7373"/>
              </a:solidFill>
              <a:latin typeface="Tw Cen MT" panose="020B0602020104020603" pitchFamily="34" charset="0"/>
            </a:endParaRPr>
          </a:p>
          <a:p>
            <a:pPr algn="ctr"/>
            <a:r>
              <a:rPr lang="en-US" sz="2800" dirty="0" err="1" smtClean="0">
                <a:solidFill>
                  <a:srgbClr val="5D7373"/>
                </a:solidFill>
                <a:latin typeface="Tw Cen MT" panose="020B0602020104020603" pitchFamily="34" charset="0"/>
              </a:rPr>
              <a:t>Bidang</a:t>
            </a:r>
            <a:r>
              <a:rPr lang="en-US" sz="2800" dirty="0" smtClean="0">
                <a:solidFill>
                  <a:srgbClr val="5D7373"/>
                </a:solidFill>
                <a:latin typeface="Tw Cen MT" panose="020B0602020104020603" pitchFamily="34" charset="0"/>
              </a:rPr>
              <a:t> </a:t>
            </a:r>
            <a:r>
              <a:rPr lang="en-US" sz="2800" dirty="0" err="1" smtClean="0">
                <a:solidFill>
                  <a:srgbClr val="5D7373"/>
                </a:solidFill>
                <a:latin typeface="Tw Cen MT" panose="020B0602020104020603" pitchFamily="34" charset="0"/>
              </a:rPr>
              <a:t>Akademik</a:t>
            </a:r>
            <a:r>
              <a:rPr lang="id-ID" sz="2800" dirty="0" smtClean="0">
                <a:solidFill>
                  <a:srgbClr val="5D7373"/>
                </a:solidFill>
                <a:latin typeface="Tw Cen MT" panose="020B0602020104020603" pitchFamily="34" charset="0"/>
              </a:rPr>
              <a:t> </a:t>
            </a:r>
            <a:r>
              <a:rPr lang="en-US" sz="2800" dirty="0" smtClean="0">
                <a:solidFill>
                  <a:srgbClr val="5D7373"/>
                </a:solidFill>
                <a:latin typeface="Tw Cen MT" panose="020B0602020104020603" pitchFamily="34" charset="0"/>
              </a:rPr>
              <a:t>UIN </a:t>
            </a:r>
            <a:r>
              <a:rPr lang="en-US" sz="2800" dirty="0" err="1">
                <a:solidFill>
                  <a:srgbClr val="5D7373"/>
                </a:solidFill>
                <a:latin typeface="Tw Cen MT" panose="020B0602020104020603" pitchFamily="34" charset="0"/>
              </a:rPr>
              <a:t>Maulana</a:t>
            </a:r>
            <a:r>
              <a:rPr lang="en-US" sz="2800" dirty="0">
                <a:solidFill>
                  <a:srgbClr val="5D7373"/>
                </a:solidFill>
                <a:latin typeface="Tw Cen MT" panose="020B0602020104020603" pitchFamily="34" charset="0"/>
              </a:rPr>
              <a:t> Malik Ibrahim Malang</a:t>
            </a:r>
          </a:p>
        </p:txBody>
      </p:sp>
    </p:spTree>
    <p:extLst>
      <p:ext uri="{BB962C8B-B14F-4D97-AF65-F5344CB8AC3E}">
        <p14:creationId xmlns:p14="http://schemas.microsoft.com/office/powerpoint/2010/main" val="1602248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5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>
            <a:extLst>
              <a:ext uri="{FF2B5EF4-FFF2-40B4-BE49-F238E27FC236}">
                <a16:creationId xmlns="" xmlns:a16="http://schemas.microsoft.com/office/drawing/2014/main" id="{9EB0FD16-689C-476C-8309-C7173C257513}"/>
              </a:ext>
            </a:extLst>
          </p:cNvPr>
          <p:cNvSpPr txBox="1"/>
          <p:nvPr/>
        </p:nvSpPr>
        <p:spPr>
          <a:xfrm>
            <a:off x="696036" y="382947"/>
            <a:ext cx="1079537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 smtClean="0">
                <a:solidFill>
                  <a:schemeClr val="bg1">
                    <a:lumMod val="50000"/>
                  </a:schemeClr>
                </a:solidFill>
                <a:latin typeface="Tw Cen MT" panose="020B0602020104020603" pitchFamily="34" charset="0"/>
              </a:rPr>
              <a:t>Grand </a:t>
            </a:r>
            <a:r>
              <a:rPr lang="id-ID" sz="2800" dirty="0" err="1" smtClean="0">
                <a:solidFill>
                  <a:schemeClr val="bg1">
                    <a:lumMod val="50000"/>
                  </a:schemeClr>
                </a:solidFill>
                <a:latin typeface="Tw Cen MT" panose="020B0602020104020603" pitchFamily="34" charset="0"/>
              </a:rPr>
              <a:t>Theory</a:t>
            </a:r>
            <a:r>
              <a:rPr lang="id-ID" sz="2800" dirty="0" smtClean="0">
                <a:solidFill>
                  <a:schemeClr val="bg1">
                    <a:lumMod val="50000"/>
                  </a:schemeClr>
                </a:solidFill>
                <a:latin typeface="Tw Cen MT" panose="020B0602020104020603" pitchFamily="34" charset="0"/>
              </a:rPr>
              <a:t>:</a:t>
            </a:r>
            <a:r>
              <a:rPr lang="id-ID" sz="4400" dirty="0" smtClean="0">
                <a:solidFill>
                  <a:schemeClr val="bg1">
                    <a:lumMod val="50000"/>
                  </a:schemeClr>
                </a:solidFill>
                <a:latin typeface="Tw Cen MT" panose="020B0602020104020603" pitchFamily="34" charset="0"/>
              </a:rPr>
              <a:t> </a:t>
            </a:r>
          </a:p>
          <a:p>
            <a:pPr algn="ctr"/>
            <a:r>
              <a:rPr lang="id-ID" sz="4400" dirty="0" smtClean="0">
                <a:solidFill>
                  <a:schemeClr val="bg1">
                    <a:lumMod val="50000"/>
                  </a:schemeClr>
                </a:solidFill>
                <a:latin typeface="Tw Cen MT" panose="020B0602020104020603" pitchFamily="34" charset="0"/>
              </a:rPr>
              <a:t>Teologis, Sosiologis, Kosmologis</a:t>
            </a:r>
            <a:endParaRPr lang="en-US" sz="4400" dirty="0">
              <a:solidFill>
                <a:schemeClr val="bg1">
                  <a:lumMod val="50000"/>
                </a:schemeClr>
              </a:solidFill>
              <a:latin typeface="Tw Cen MT" panose="020B0602020104020603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2765" y="2117872"/>
            <a:ext cx="7651285" cy="2301363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052384" y="4707611"/>
            <a:ext cx="100720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i="1" dirty="0" smtClean="0"/>
              <a:t>Dan </a:t>
            </a:r>
            <a:r>
              <a:rPr lang="id-ID" i="1" dirty="0"/>
              <a:t>carilah pada apa yang telah </a:t>
            </a:r>
            <a:r>
              <a:rPr lang="id-ID" i="1" smtClean="0"/>
              <a:t>Allah anugerahkan </a:t>
            </a:r>
            <a:r>
              <a:rPr lang="id-ID" i="1" dirty="0" smtClean="0"/>
              <a:t>kepadamu </a:t>
            </a:r>
            <a:r>
              <a:rPr lang="id-ID" i="1" dirty="0"/>
              <a:t>(kebahagiaan) negeri </a:t>
            </a:r>
            <a:r>
              <a:rPr lang="id-ID" i="1" dirty="0" smtClean="0"/>
              <a:t>akhirat, dan </a:t>
            </a:r>
            <a:r>
              <a:rPr lang="id-ID" i="1" dirty="0"/>
              <a:t>janganlah kamu melupakan bagianmu dari (kenikmatan) </a:t>
            </a:r>
            <a:r>
              <a:rPr lang="id-ID" i="1" dirty="0" smtClean="0"/>
              <a:t>dunia dan </a:t>
            </a:r>
            <a:r>
              <a:rPr lang="id-ID" i="1" dirty="0"/>
              <a:t>berbuat baiklah </a:t>
            </a:r>
            <a:r>
              <a:rPr lang="id-ID" i="1" dirty="0" smtClean="0"/>
              <a:t>sebagaimana </a:t>
            </a:r>
            <a:r>
              <a:rPr lang="id-ID" i="1" dirty="0"/>
              <a:t>Allah telah berbuat baik kepadamu, </a:t>
            </a:r>
            <a:r>
              <a:rPr lang="id-ID" i="1" dirty="0" smtClean="0"/>
              <a:t>dan </a:t>
            </a:r>
            <a:r>
              <a:rPr lang="id-ID" i="1" dirty="0"/>
              <a:t>janganlah kamu berbuat kerusakan di </a:t>
            </a:r>
            <a:r>
              <a:rPr lang="id-ID" i="1" dirty="0" smtClean="0"/>
              <a:t>bumi</a:t>
            </a:r>
            <a:r>
              <a:rPr lang="id-ID" i="1" dirty="0"/>
              <a:t>. </a:t>
            </a:r>
            <a:r>
              <a:rPr lang="id-ID" i="1" dirty="0" smtClean="0"/>
              <a:t>Sesungguhnya </a:t>
            </a:r>
            <a:r>
              <a:rPr lang="id-ID" i="1" dirty="0"/>
              <a:t>Allah tidak menyukai orang-orang yang berbuat kerusakan</a:t>
            </a:r>
            <a:r>
              <a:rPr lang="id-ID" i="1" dirty="0" smtClean="0"/>
              <a:t>. </a:t>
            </a:r>
            <a:r>
              <a:rPr lang="id-ID" b="1" i="1" dirty="0" smtClean="0"/>
              <a:t>Al-Qashash : 76</a:t>
            </a:r>
            <a:endParaRPr lang="id-ID" i="1" dirty="0"/>
          </a:p>
        </p:txBody>
      </p:sp>
    </p:spTree>
    <p:extLst>
      <p:ext uri="{BB962C8B-B14F-4D97-AF65-F5344CB8AC3E}">
        <p14:creationId xmlns:p14="http://schemas.microsoft.com/office/powerpoint/2010/main" val="70753270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>
            <a:extLst>
              <a:ext uri="{FF2B5EF4-FFF2-40B4-BE49-F238E27FC236}">
                <a16:creationId xmlns="" xmlns:a16="http://schemas.microsoft.com/office/drawing/2014/main" id="{9EB0FD16-689C-476C-8309-C7173C257513}"/>
              </a:ext>
            </a:extLst>
          </p:cNvPr>
          <p:cNvSpPr txBox="1"/>
          <p:nvPr/>
        </p:nvSpPr>
        <p:spPr>
          <a:xfrm>
            <a:off x="1003903" y="382947"/>
            <a:ext cx="101437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4400" dirty="0" err="1">
                <a:solidFill>
                  <a:schemeClr val="bg1">
                    <a:lumMod val="50000"/>
                  </a:schemeClr>
                </a:solidFill>
                <a:latin typeface="Tw Cen MT" panose="020B0602020104020603" pitchFamily="34" charset="0"/>
              </a:rPr>
              <a:t>Three</a:t>
            </a:r>
            <a:r>
              <a:rPr lang="id-ID" sz="4400" dirty="0">
                <a:solidFill>
                  <a:schemeClr val="bg1">
                    <a:lumMod val="50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id-ID" sz="4400" dirty="0" err="1" smtClean="0">
                <a:solidFill>
                  <a:schemeClr val="bg1">
                    <a:lumMod val="50000"/>
                  </a:schemeClr>
                </a:solidFill>
                <a:latin typeface="Tw Cen MT" panose="020B0602020104020603" pitchFamily="34" charset="0"/>
              </a:rPr>
              <a:t>Unity</a:t>
            </a:r>
            <a:r>
              <a:rPr lang="id-ID" sz="4400" dirty="0" smtClean="0">
                <a:solidFill>
                  <a:schemeClr val="bg1">
                    <a:lumMod val="50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id-ID" sz="4400" dirty="0">
                <a:solidFill>
                  <a:schemeClr val="bg1">
                    <a:lumMod val="50000"/>
                  </a:schemeClr>
                </a:solidFill>
                <a:latin typeface="Tw Cen MT" panose="020B0602020104020603" pitchFamily="34" charset="0"/>
              </a:rPr>
              <a:t>of Relationship</a:t>
            </a:r>
            <a:endParaRPr lang="en-US" sz="4400" dirty="0">
              <a:solidFill>
                <a:schemeClr val="bg1">
                  <a:lumMod val="50000"/>
                </a:schemeClr>
              </a:solidFill>
              <a:latin typeface="Tw Cen MT" panose="020B0602020104020603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236779" y="1774208"/>
            <a:ext cx="5677986" cy="4278768"/>
            <a:chOff x="3728356" y="1774209"/>
            <a:chExt cx="4694830" cy="3537890"/>
          </a:xfrm>
        </p:grpSpPr>
        <p:grpSp>
          <p:nvGrpSpPr>
            <p:cNvPr id="5" name="Group 4"/>
            <p:cNvGrpSpPr/>
            <p:nvPr/>
          </p:nvGrpSpPr>
          <p:grpSpPr>
            <a:xfrm>
              <a:off x="4902064" y="1774209"/>
              <a:ext cx="2347415" cy="1760562"/>
              <a:chOff x="4902064" y="1774209"/>
              <a:chExt cx="2347415" cy="1760562"/>
            </a:xfrm>
          </p:grpSpPr>
          <p:sp>
            <p:nvSpPr>
              <p:cNvPr id="2" name="Isosceles Triangle 1"/>
              <p:cNvSpPr/>
              <p:nvPr/>
            </p:nvSpPr>
            <p:spPr>
              <a:xfrm>
                <a:off x="4902064" y="1774209"/>
                <a:ext cx="2347415" cy="1760562"/>
              </a:xfrm>
              <a:prstGeom prst="triangle">
                <a:avLst/>
              </a:prstGeom>
              <a:solidFill>
                <a:srgbClr val="FF596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 sz="1200" dirty="0"/>
              </a:p>
            </p:txBody>
          </p:sp>
          <p:sp>
            <p:nvSpPr>
              <p:cNvPr id="4" name="TextBox 3"/>
              <p:cNvSpPr txBox="1"/>
              <p:nvPr/>
            </p:nvSpPr>
            <p:spPr>
              <a:xfrm>
                <a:off x="5481301" y="2166542"/>
                <a:ext cx="1188940" cy="13360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lnSpc>
                    <a:spcPct val="150000"/>
                  </a:lnSpc>
                </a:pPr>
                <a:r>
                  <a:rPr lang="id-ID" u="sng" dirty="0" smtClean="0">
                    <a:solidFill>
                      <a:prstClr val="white"/>
                    </a:solidFill>
                  </a:rPr>
                  <a:t>Tuhan</a:t>
                </a:r>
                <a:endParaRPr lang="id-ID" u="sng" dirty="0">
                  <a:solidFill>
                    <a:prstClr val="white"/>
                  </a:solidFill>
                </a:endParaRPr>
              </a:p>
              <a:p>
                <a:pPr marL="171450" lvl="0" indent="-171450">
                  <a:buFont typeface="Wingdings" panose="05000000000000000000" pitchFamily="2" charset="2"/>
                  <a:buChar char="§"/>
                </a:pPr>
                <a:endParaRPr lang="id-ID" sz="1200" dirty="0" smtClean="0">
                  <a:solidFill>
                    <a:prstClr val="white"/>
                  </a:solidFill>
                </a:endParaRPr>
              </a:p>
              <a:p>
                <a:pPr marL="355600" lvl="0" indent="-171450">
                  <a:buFont typeface="Wingdings" panose="05000000000000000000" pitchFamily="2" charset="2"/>
                  <a:buChar char="§"/>
                </a:pPr>
                <a:r>
                  <a:rPr lang="id-ID" sz="1200" dirty="0" smtClean="0">
                    <a:solidFill>
                      <a:prstClr val="white"/>
                    </a:solidFill>
                  </a:rPr>
                  <a:t>Syahadah</a:t>
                </a:r>
                <a:endParaRPr lang="id-ID" sz="1200" dirty="0">
                  <a:solidFill>
                    <a:prstClr val="white"/>
                  </a:solidFill>
                </a:endParaRPr>
              </a:p>
              <a:p>
                <a:pPr marL="355600" lvl="0" indent="-171450">
                  <a:buFont typeface="Wingdings" panose="05000000000000000000" pitchFamily="2" charset="2"/>
                  <a:buChar char="§"/>
                </a:pPr>
                <a:r>
                  <a:rPr lang="id-ID" sz="1200" dirty="0">
                    <a:solidFill>
                      <a:prstClr val="white"/>
                    </a:solidFill>
                  </a:rPr>
                  <a:t>Shalat</a:t>
                </a:r>
              </a:p>
              <a:p>
                <a:pPr marL="355600" lvl="0" indent="-171450">
                  <a:buFont typeface="Wingdings" panose="05000000000000000000" pitchFamily="2" charset="2"/>
                  <a:buChar char="§"/>
                </a:pPr>
                <a:r>
                  <a:rPr lang="id-ID" sz="1200" dirty="0">
                    <a:solidFill>
                      <a:prstClr val="white"/>
                    </a:solidFill>
                  </a:rPr>
                  <a:t>Zakat</a:t>
                </a:r>
              </a:p>
              <a:p>
                <a:pPr marL="355600" lvl="0" indent="-171450">
                  <a:buFont typeface="Wingdings" panose="05000000000000000000" pitchFamily="2" charset="2"/>
                  <a:buChar char="§"/>
                </a:pPr>
                <a:r>
                  <a:rPr lang="id-ID" sz="1200" dirty="0">
                    <a:solidFill>
                      <a:prstClr val="white"/>
                    </a:solidFill>
                  </a:rPr>
                  <a:t>Puasa</a:t>
                </a:r>
              </a:p>
              <a:p>
                <a:pPr marL="355600" lvl="0" indent="-171450">
                  <a:buFont typeface="Wingdings" panose="05000000000000000000" pitchFamily="2" charset="2"/>
                  <a:buChar char="§"/>
                </a:pPr>
                <a:r>
                  <a:rPr lang="id-ID" sz="1200" dirty="0" smtClean="0">
                    <a:solidFill>
                      <a:prstClr val="white"/>
                    </a:solidFill>
                  </a:rPr>
                  <a:t>Haji</a:t>
                </a:r>
                <a:endParaRPr lang="id-ID" sz="1200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6075771" y="3534771"/>
              <a:ext cx="2347415" cy="1768946"/>
              <a:chOff x="6075771" y="3534771"/>
              <a:chExt cx="2347415" cy="1768946"/>
            </a:xfrm>
          </p:grpSpPr>
          <p:sp>
            <p:nvSpPr>
              <p:cNvPr id="15" name="Isosceles Triangle 14"/>
              <p:cNvSpPr/>
              <p:nvPr/>
            </p:nvSpPr>
            <p:spPr>
              <a:xfrm>
                <a:off x="6075771" y="3534771"/>
                <a:ext cx="2347415" cy="1760562"/>
              </a:xfrm>
              <a:prstGeom prst="triangle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6685472" y="4120364"/>
                <a:ext cx="1188940" cy="11833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lnSpc>
                    <a:spcPct val="150000"/>
                  </a:lnSpc>
                </a:pPr>
                <a:r>
                  <a:rPr lang="id-ID" u="sng" dirty="0" smtClean="0">
                    <a:solidFill>
                      <a:prstClr val="white"/>
                    </a:solidFill>
                  </a:rPr>
                  <a:t>Alam</a:t>
                </a:r>
                <a:endParaRPr lang="id-ID" u="sng" dirty="0">
                  <a:solidFill>
                    <a:prstClr val="white"/>
                  </a:solidFill>
                </a:endParaRPr>
              </a:p>
              <a:p>
                <a:pPr marL="171450" lvl="0" indent="-171450">
                  <a:buFont typeface="Wingdings" panose="05000000000000000000" pitchFamily="2" charset="2"/>
                  <a:buChar char="§"/>
                </a:pPr>
                <a:endParaRPr lang="id-ID" sz="1200" dirty="0" smtClean="0">
                  <a:solidFill>
                    <a:prstClr val="white"/>
                  </a:solidFill>
                </a:endParaRPr>
              </a:p>
              <a:p>
                <a:pPr marL="171450" lvl="0" indent="-171450">
                  <a:buFont typeface="Wingdings" panose="05000000000000000000" pitchFamily="2" charset="2"/>
                  <a:buChar char="§"/>
                </a:pPr>
                <a:r>
                  <a:rPr lang="id-ID" sz="1200" dirty="0" smtClean="0">
                    <a:solidFill>
                      <a:prstClr val="white"/>
                    </a:solidFill>
                  </a:rPr>
                  <a:t>Menjaga Alam</a:t>
                </a:r>
                <a:endParaRPr lang="id-ID" sz="1200" dirty="0">
                  <a:solidFill>
                    <a:prstClr val="white"/>
                  </a:solidFill>
                </a:endParaRPr>
              </a:p>
              <a:p>
                <a:pPr marL="171450" lvl="0" indent="-171450">
                  <a:buFont typeface="Wingdings" panose="05000000000000000000" pitchFamily="2" charset="2"/>
                  <a:buChar char="§"/>
                </a:pPr>
                <a:r>
                  <a:rPr lang="id-ID" sz="1200" dirty="0" smtClean="0">
                    <a:solidFill>
                      <a:prstClr val="white"/>
                    </a:solidFill>
                  </a:rPr>
                  <a:t>Lingkungan</a:t>
                </a:r>
                <a:endParaRPr lang="id-ID" sz="1200" dirty="0">
                  <a:solidFill>
                    <a:prstClr val="white"/>
                  </a:solidFill>
                </a:endParaRPr>
              </a:p>
              <a:p>
                <a:pPr marL="171450" lvl="0" indent="-171450">
                  <a:buFont typeface="Wingdings" panose="05000000000000000000" pitchFamily="2" charset="2"/>
                  <a:buChar char="§"/>
                </a:pPr>
                <a:r>
                  <a:rPr lang="id-ID" sz="1200" dirty="0" smtClean="0">
                    <a:solidFill>
                      <a:prstClr val="white"/>
                    </a:solidFill>
                  </a:rPr>
                  <a:t>Darat / Laut / Udara</a:t>
                </a:r>
                <a:endParaRPr lang="id-ID" sz="1200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3728356" y="3534771"/>
              <a:ext cx="2347415" cy="1760563"/>
              <a:chOff x="3728356" y="3534771"/>
              <a:chExt cx="2347415" cy="1760563"/>
            </a:xfrm>
          </p:grpSpPr>
          <p:sp>
            <p:nvSpPr>
              <p:cNvPr id="16" name="Isosceles Triangle 15"/>
              <p:cNvSpPr/>
              <p:nvPr/>
            </p:nvSpPr>
            <p:spPr>
              <a:xfrm>
                <a:off x="3728356" y="3534771"/>
                <a:ext cx="2347415" cy="1760562"/>
              </a:xfrm>
              <a:prstGeom prst="triangle">
                <a:avLst/>
              </a:prstGeom>
              <a:solidFill>
                <a:srgbClr val="52CBB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4307593" y="4111982"/>
                <a:ext cx="1188940" cy="11833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lnSpc>
                    <a:spcPct val="150000"/>
                  </a:lnSpc>
                </a:pPr>
                <a:r>
                  <a:rPr lang="id-ID" u="sng" dirty="0" smtClean="0">
                    <a:solidFill>
                      <a:prstClr val="white"/>
                    </a:solidFill>
                  </a:rPr>
                  <a:t>Manusia</a:t>
                </a:r>
                <a:endParaRPr lang="id-ID" u="sng" dirty="0">
                  <a:solidFill>
                    <a:prstClr val="white"/>
                  </a:solidFill>
                </a:endParaRPr>
              </a:p>
              <a:p>
                <a:pPr marL="171450" lvl="0" indent="-171450">
                  <a:buFont typeface="Wingdings" panose="05000000000000000000" pitchFamily="2" charset="2"/>
                  <a:buChar char="§"/>
                </a:pPr>
                <a:endParaRPr lang="id-ID" sz="1200" dirty="0" smtClean="0">
                  <a:solidFill>
                    <a:prstClr val="white"/>
                  </a:solidFill>
                </a:endParaRPr>
              </a:p>
              <a:p>
                <a:pPr marL="177800" lvl="0" indent="-171450">
                  <a:buFont typeface="Wingdings" panose="05000000000000000000" pitchFamily="2" charset="2"/>
                  <a:buChar char="§"/>
                </a:pPr>
                <a:r>
                  <a:rPr lang="id-ID" sz="1200" dirty="0" smtClean="0">
                    <a:solidFill>
                      <a:prstClr val="white"/>
                    </a:solidFill>
                  </a:rPr>
                  <a:t>Jujur</a:t>
                </a:r>
                <a:endParaRPr lang="id-ID" sz="1200" dirty="0">
                  <a:solidFill>
                    <a:prstClr val="white"/>
                  </a:solidFill>
                </a:endParaRPr>
              </a:p>
              <a:p>
                <a:pPr marL="177800" lvl="0" indent="-171450">
                  <a:buFont typeface="Wingdings" panose="05000000000000000000" pitchFamily="2" charset="2"/>
                  <a:buChar char="§"/>
                </a:pPr>
                <a:r>
                  <a:rPr lang="id-ID" sz="1200" dirty="0" smtClean="0">
                    <a:solidFill>
                      <a:prstClr val="white"/>
                    </a:solidFill>
                  </a:rPr>
                  <a:t>Amanah</a:t>
                </a:r>
                <a:endParaRPr lang="id-ID" sz="1200" dirty="0">
                  <a:solidFill>
                    <a:prstClr val="white"/>
                  </a:solidFill>
                </a:endParaRPr>
              </a:p>
              <a:p>
                <a:pPr marL="177800" lvl="0" indent="-171450">
                  <a:buFont typeface="Wingdings" panose="05000000000000000000" pitchFamily="2" charset="2"/>
                  <a:buChar char="§"/>
                </a:pPr>
                <a:r>
                  <a:rPr lang="id-ID" sz="1200" dirty="0" smtClean="0">
                    <a:solidFill>
                      <a:prstClr val="white"/>
                    </a:solidFill>
                  </a:rPr>
                  <a:t>Adil</a:t>
                </a:r>
              </a:p>
              <a:p>
                <a:pPr marL="177800" lvl="0" indent="-171450">
                  <a:buFont typeface="Wingdings" panose="05000000000000000000" pitchFamily="2" charset="2"/>
                  <a:buChar char="§"/>
                </a:pPr>
                <a:r>
                  <a:rPr lang="id-ID" sz="1200" dirty="0" smtClean="0">
                    <a:solidFill>
                      <a:prstClr val="white"/>
                    </a:solidFill>
                  </a:rPr>
                  <a:t>Tanggung Jawab</a:t>
                </a:r>
                <a:endParaRPr lang="id-ID" sz="1200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6" name="Group 5"/>
            <p:cNvGrpSpPr/>
            <p:nvPr/>
          </p:nvGrpSpPr>
          <p:grpSpPr>
            <a:xfrm>
              <a:off x="4902063" y="3551537"/>
              <a:ext cx="2347415" cy="1760562"/>
              <a:chOff x="4902063" y="3551537"/>
              <a:chExt cx="2347415" cy="1760562"/>
            </a:xfrm>
          </p:grpSpPr>
          <p:sp>
            <p:nvSpPr>
              <p:cNvPr id="29" name="Isosceles Triangle 28"/>
              <p:cNvSpPr/>
              <p:nvPr/>
            </p:nvSpPr>
            <p:spPr>
              <a:xfrm rot="10800000">
                <a:off x="4902063" y="3551537"/>
                <a:ext cx="2347415" cy="1760562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5511763" y="3951687"/>
                <a:ext cx="1188940" cy="4234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lnSpc>
                    <a:spcPct val="150000"/>
                  </a:lnSpc>
                </a:pPr>
                <a:r>
                  <a:rPr lang="id-ID" sz="1600" b="1" dirty="0" smtClean="0">
                    <a:solidFill>
                      <a:srgbClr val="5D7373"/>
                    </a:solidFill>
                  </a:rPr>
                  <a:t>Manusia</a:t>
                </a:r>
                <a:endParaRPr lang="id-ID" sz="1200" b="1" dirty="0">
                  <a:solidFill>
                    <a:srgbClr val="5D7373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98422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>
            <a:extLst>
              <a:ext uri="{FF2B5EF4-FFF2-40B4-BE49-F238E27FC236}">
                <a16:creationId xmlns="" xmlns:a16="http://schemas.microsoft.com/office/drawing/2014/main" id="{9EB0FD16-689C-476C-8309-C7173C257513}"/>
              </a:ext>
            </a:extLst>
          </p:cNvPr>
          <p:cNvSpPr txBox="1"/>
          <p:nvPr/>
        </p:nvSpPr>
        <p:spPr>
          <a:xfrm>
            <a:off x="696036" y="382947"/>
            <a:ext cx="1079537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4400" dirty="0" smtClean="0">
                <a:solidFill>
                  <a:schemeClr val="bg1">
                    <a:lumMod val="50000"/>
                  </a:schemeClr>
                </a:solidFill>
                <a:latin typeface="Tw Cen MT" panose="020B0602020104020603" pitchFamily="34" charset="0"/>
              </a:rPr>
              <a:t>Three </a:t>
            </a:r>
            <a:r>
              <a:rPr lang="id-ID" sz="4400" dirty="0" err="1" smtClean="0">
                <a:solidFill>
                  <a:schemeClr val="bg1">
                    <a:lumMod val="50000"/>
                  </a:schemeClr>
                </a:solidFill>
                <a:latin typeface="Tw Cen MT" panose="020B0602020104020603" pitchFamily="34" charset="0"/>
              </a:rPr>
              <a:t>Centers</a:t>
            </a:r>
            <a:r>
              <a:rPr lang="id-ID" sz="4400" dirty="0" smtClean="0">
                <a:solidFill>
                  <a:schemeClr val="bg1">
                    <a:lumMod val="50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id-ID" sz="4400" dirty="0" err="1" smtClean="0">
                <a:solidFill>
                  <a:schemeClr val="bg1">
                    <a:lumMod val="50000"/>
                  </a:schemeClr>
                </a:solidFill>
                <a:latin typeface="Tw Cen MT" panose="020B0602020104020603" pitchFamily="34" charset="0"/>
              </a:rPr>
              <a:t>of</a:t>
            </a:r>
            <a:r>
              <a:rPr lang="id-ID" sz="4400" dirty="0" smtClean="0">
                <a:solidFill>
                  <a:schemeClr val="bg1">
                    <a:lumMod val="50000"/>
                  </a:schemeClr>
                </a:solidFill>
                <a:latin typeface="Tw Cen MT" panose="020B0602020104020603" pitchFamily="34" charset="0"/>
              </a:rPr>
              <a:t> Citizenship Education</a:t>
            </a:r>
            <a:endParaRPr lang="en-US" sz="4400" dirty="0">
              <a:solidFill>
                <a:schemeClr val="bg1">
                  <a:lumMod val="50000"/>
                </a:schemeClr>
              </a:solidFill>
              <a:latin typeface="Tw Cen MT" panose="020B0602020104020603" pitchFamily="34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3216712" y="1746915"/>
            <a:ext cx="5754026" cy="4059946"/>
            <a:chOff x="3225647" y="1651380"/>
            <a:chExt cx="5754026" cy="4059946"/>
          </a:xfrm>
        </p:grpSpPr>
        <p:sp>
          <p:nvSpPr>
            <p:cNvPr id="16" name="Isosceles Triangle 15"/>
            <p:cNvSpPr/>
            <p:nvPr/>
          </p:nvSpPr>
          <p:spPr>
            <a:xfrm>
              <a:off x="3225647" y="1651380"/>
              <a:ext cx="5754026" cy="4059946"/>
            </a:xfrm>
            <a:prstGeom prst="triangle">
              <a:avLst/>
            </a:prstGeom>
            <a:solidFill>
              <a:srgbClr val="52CBB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323026" y="4907875"/>
              <a:ext cx="139889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AE" sz="2400" b="1" dirty="0">
                  <a:solidFill>
                    <a:schemeClr val="bg1"/>
                  </a:solidFill>
                </a:rPr>
                <a:t>ذرية طيبة</a:t>
              </a:r>
              <a:endParaRPr lang="id-ID" sz="2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3976091" y="1746915"/>
            <a:ext cx="4235269" cy="2988336"/>
            <a:chOff x="3985026" y="1651380"/>
            <a:chExt cx="4235269" cy="2988336"/>
          </a:xfrm>
        </p:grpSpPr>
        <p:sp>
          <p:nvSpPr>
            <p:cNvPr id="6" name="Isosceles Triangle 5"/>
            <p:cNvSpPr/>
            <p:nvPr/>
          </p:nvSpPr>
          <p:spPr>
            <a:xfrm>
              <a:off x="3985026" y="1651380"/>
              <a:ext cx="4235269" cy="2988336"/>
            </a:xfrm>
            <a:prstGeom prst="triangle">
              <a:avLst/>
            </a:prstGeom>
            <a:solidFill>
              <a:srgbClr val="FEC6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373806" y="3863234"/>
              <a:ext cx="12897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AE" sz="2400" b="1" dirty="0">
                  <a:solidFill>
                    <a:schemeClr val="bg1"/>
                  </a:solidFill>
                </a:rPr>
                <a:t>قرية طيبة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4742761" y="1746915"/>
            <a:ext cx="2688609" cy="1897038"/>
            <a:chOff x="4751696" y="1651380"/>
            <a:chExt cx="2688609" cy="1897038"/>
          </a:xfrm>
        </p:grpSpPr>
        <p:sp>
          <p:nvSpPr>
            <p:cNvPr id="2" name="Isosceles Triangle 1"/>
            <p:cNvSpPr/>
            <p:nvPr/>
          </p:nvSpPr>
          <p:spPr>
            <a:xfrm>
              <a:off x="4751696" y="1651380"/>
              <a:ext cx="2688609" cy="1897038"/>
            </a:xfrm>
            <a:prstGeom prst="triangle">
              <a:avLst/>
            </a:pr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5523931" y="2704355"/>
              <a:ext cx="11395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AE" sz="2400" b="1" dirty="0">
                  <a:solidFill>
                    <a:schemeClr val="bg1"/>
                  </a:solidFill>
                </a:rPr>
                <a:t>بلدة طيبة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4488708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Extract 7"/>
          <p:cNvSpPr/>
          <p:nvPr/>
        </p:nvSpPr>
        <p:spPr>
          <a:xfrm flipV="1">
            <a:off x="6769640" y="3190611"/>
            <a:ext cx="2327796" cy="1861696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705830" y="2901948"/>
            <a:ext cx="561340" cy="27305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ar-SA" sz="1200">
                <a:effectLst/>
                <a:ea typeface="Calibri" charset="0"/>
                <a:cs typeface="Arial" charset="0"/>
              </a:rPr>
              <a:t>الايمان</a:t>
            </a:r>
            <a:endParaRPr lang="en-US" sz="1100">
              <a:effectLst/>
              <a:ea typeface="Calibri" charset="0"/>
              <a:cs typeface="Arial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599363" y="2901948"/>
            <a:ext cx="529828" cy="22518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ar-SA" sz="1200">
                <a:effectLst/>
                <a:ea typeface="Calibri" charset="0"/>
                <a:cs typeface="Arial" charset="0"/>
              </a:rPr>
              <a:t>التقوى</a:t>
            </a:r>
            <a:endParaRPr lang="en-US" sz="1100">
              <a:effectLst/>
              <a:ea typeface="Calibri" charset="0"/>
              <a:cs typeface="Arial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144868" y="5088256"/>
            <a:ext cx="1577340" cy="496570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ar-SA" sz="1200" dirty="0">
                <a:effectLst/>
                <a:ea typeface="Calibri" charset="0"/>
                <a:cs typeface="Arial" charset="0"/>
              </a:rPr>
              <a:t>بركات من السماء والارض</a:t>
            </a:r>
            <a:endParaRPr lang="en-US" sz="1100" dirty="0">
              <a:effectLst/>
              <a:ea typeface="Calibri" charset="0"/>
              <a:cs typeface="Arial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ar-SA" sz="1200" dirty="0">
                <a:effectLst/>
                <a:ea typeface="Calibri" charset="0"/>
                <a:cs typeface="Arial" charset="0"/>
              </a:rPr>
              <a:t>(الرزق)</a:t>
            </a:r>
            <a:endParaRPr lang="en-US" sz="1100" dirty="0">
              <a:effectLst/>
              <a:ea typeface="Calibri" charset="0"/>
              <a:cs typeface="Arial" charset="0"/>
            </a:endParaRPr>
          </a:p>
        </p:txBody>
      </p:sp>
      <p:sp>
        <p:nvSpPr>
          <p:cNvPr id="6" name="Left Arrow 5"/>
          <p:cNvSpPr/>
          <p:nvPr/>
        </p:nvSpPr>
        <p:spPr>
          <a:xfrm>
            <a:off x="7685254" y="2977513"/>
            <a:ext cx="496570" cy="121920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 smtClean="0"/>
              <a:t>DV</a:t>
            </a:r>
            <a:endParaRPr lang="en-US" dirty="0"/>
          </a:p>
        </p:txBody>
      </p:sp>
      <p:sp>
        <p:nvSpPr>
          <p:cNvPr id="7" name="Isosceles Triangle 13"/>
          <p:cNvSpPr/>
          <p:nvPr/>
        </p:nvSpPr>
        <p:spPr>
          <a:xfrm flipV="1">
            <a:off x="3274242" y="3261706"/>
            <a:ext cx="2264359" cy="1861696"/>
          </a:xfrm>
          <a:prstGeom prst="triangle">
            <a:avLst>
              <a:gd name="adj" fmla="val 479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287082" y="2901948"/>
            <a:ext cx="2231593" cy="3041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ar-SA" sz="1100" dirty="0">
                <a:effectLst/>
                <a:ea typeface="Calibri" charset="0"/>
                <a:cs typeface="Arial" charset="0"/>
              </a:rPr>
              <a:t>تكذيب </a:t>
            </a:r>
            <a:r>
              <a:rPr lang="ar-SA" sz="1100" dirty="0" err="1" smtClean="0">
                <a:effectLst/>
                <a:ea typeface="Calibri" charset="0"/>
                <a:cs typeface="Arial" charset="0"/>
              </a:rPr>
              <a:t>والكفروالظلم</a:t>
            </a:r>
            <a:r>
              <a:rPr lang="en-US" sz="1100" dirty="0" smtClean="0">
                <a:effectLst/>
                <a:ea typeface="Calibri" charset="0"/>
                <a:cs typeface="Arial" charset="0"/>
              </a:rPr>
              <a:t>  </a:t>
            </a:r>
            <a:r>
              <a:rPr lang="en-US" sz="1400" dirty="0" smtClean="0">
                <a:effectLst/>
                <a:ea typeface="Calibri" charset="0"/>
                <a:cs typeface="Arial" charset="0"/>
              </a:rPr>
              <a:t> DV</a:t>
            </a:r>
            <a:endParaRPr lang="en-US" sz="1400" dirty="0">
              <a:effectLst/>
              <a:ea typeface="Calibri" charset="0"/>
              <a:cs typeface="Arial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934933" y="5123402"/>
            <a:ext cx="942975" cy="4845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ar-SA" sz="1100">
                <a:effectLst/>
                <a:ea typeface="Calibri" charset="0"/>
                <a:cs typeface="Arial" charset="0"/>
              </a:rPr>
              <a:t>العذاب والمصيبة</a:t>
            </a:r>
            <a:endParaRPr lang="en-US" sz="1100">
              <a:effectLst/>
              <a:ea typeface="Calibri" charset="0"/>
              <a:cs typeface="Arial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079077" y="3476213"/>
            <a:ext cx="654685" cy="75729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algn="ctr" defTabSz="914400" rtl="1" eaLnBrk="1" latinLnBrk="0" hangingPunct="1">
              <a:lnSpc>
                <a:spcPct val="107000"/>
              </a:lnSpc>
              <a:spcAft>
                <a:spcPts val="800"/>
              </a:spcAft>
            </a:pPr>
            <a:r>
              <a:rPr lang="ar-SA" sz="1100" dirty="0" smtClean="0">
                <a:effectLst/>
                <a:ea typeface="Calibri" charset="0"/>
                <a:cs typeface="Arial" charset="0"/>
              </a:rPr>
              <a:t>الأعراف 96</a:t>
            </a:r>
            <a:endParaRPr lang="en-US" sz="1100" dirty="0">
              <a:effectLst/>
              <a:ea typeface="Calibri" charset="0"/>
              <a:cs typeface="Arial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85738" y="-879232"/>
            <a:ext cx="11551965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dirty="0"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dirty="0">
              <a:latin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400" b="1" dirty="0" smtClean="0">
                <a:latin typeface="Arial" charset="0"/>
              </a:rPr>
              <a:t>NEGARA MAKMUR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 smtClean="0">
                <a:latin typeface="Arial" charset="0"/>
              </a:rPr>
              <a:t>(</a:t>
            </a:r>
            <a:r>
              <a:rPr lang="en-US" altLang="en-US" b="1" dirty="0" err="1" smtClean="0">
                <a:latin typeface="Arial" charset="0"/>
              </a:rPr>
              <a:t>Relasi</a:t>
            </a:r>
            <a:r>
              <a:rPr lang="en-US" altLang="en-US" b="1" dirty="0" smtClean="0">
                <a:latin typeface="Arial" charset="0"/>
              </a:rPr>
              <a:t> </a:t>
            </a:r>
            <a:r>
              <a:rPr lang="en-US" altLang="en-US" b="1" dirty="0" err="1" smtClean="0">
                <a:latin typeface="Arial" charset="0"/>
              </a:rPr>
              <a:t>antara</a:t>
            </a:r>
            <a:r>
              <a:rPr lang="en-US" altLang="en-US" b="1" dirty="0" smtClean="0">
                <a:latin typeface="Arial" charset="0"/>
              </a:rPr>
              <a:t> Iman </a:t>
            </a:r>
            <a:r>
              <a:rPr lang="en-US" altLang="en-US" b="1" dirty="0" err="1" smtClean="0">
                <a:latin typeface="Arial" charset="0"/>
              </a:rPr>
              <a:t>dan</a:t>
            </a:r>
            <a:r>
              <a:rPr lang="en-US" altLang="en-US" b="1" dirty="0" smtClean="0">
                <a:latin typeface="Arial" charset="0"/>
              </a:rPr>
              <a:t> </a:t>
            </a:r>
            <a:r>
              <a:rPr lang="en-US" altLang="en-US" b="1" dirty="0" err="1" smtClean="0">
                <a:latin typeface="Arial" charset="0"/>
              </a:rPr>
              <a:t>Takwa</a:t>
            </a:r>
            <a:r>
              <a:rPr lang="en-US" altLang="en-US" b="1" dirty="0" smtClean="0">
                <a:latin typeface="Arial" charset="0"/>
              </a:rPr>
              <a:t> </a:t>
            </a:r>
            <a:r>
              <a:rPr lang="en-US" altLang="en-US" b="1" dirty="0" err="1">
                <a:latin typeface="Arial" charset="0"/>
              </a:rPr>
              <a:t>d</a:t>
            </a:r>
            <a:r>
              <a:rPr lang="en-US" altLang="en-US" b="1" dirty="0" err="1" smtClean="0">
                <a:latin typeface="Arial" charset="0"/>
              </a:rPr>
              <a:t>engan</a:t>
            </a:r>
            <a:r>
              <a:rPr lang="en-US" altLang="en-US" b="1" dirty="0" smtClean="0">
                <a:latin typeface="Arial" charset="0"/>
              </a:rPr>
              <a:t> </a:t>
            </a:r>
            <a:r>
              <a:rPr lang="en-US" altLang="en-US" b="1" dirty="0" err="1" smtClean="0">
                <a:latin typeface="Arial" charset="0"/>
              </a:rPr>
              <a:t>Kemakmuran</a:t>
            </a:r>
            <a:r>
              <a:rPr lang="en-US" altLang="en-US" b="1" dirty="0" smtClean="0">
                <a:latin typeface="Arial" charset="0"/>
              </a:rPr>
              <a:t>)</a:t>
            </a:r>
            <a:endParaRPr kumimoji="0" lang="en-US" alt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ولوان اهل القرى آمنوا واتقوا لفتحنا عليهم بركات من السماء والأرض ولكن كذبوا </a:t>
            </a:r>
            <a:r>
              <a:rPr kumimoji="0" lang="ar-SA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فاخذنهم</a:t>
            </a:r>
            <a:r>
              <a:rPr kumimoji="0" lang="ar-SA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بما كانوا </a:t>
            </a:r>
            <a:r>
              <a:rPr kumimoji="0" lang="ar-SA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يكسبون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(الأعراف  ٩٨)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   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    </a:t>
            </a:r>
            <a:r>
              <a:rPr kumimoji="0" lang="ar-SA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                     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Lihat</a:t>
            </a:r>
            <a:r>
              <a:rPr kumimoji="0" lang="en-US" alt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juga QS. Al-</a:t>
            </a:r>
            <a:r>
              <a:rPr kumimoji="0" lang="en-US" altLang="en-US" sz="16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Qashas</a:t>
            </a:r>
            <a:r>
              <a:rPr kumimoji="0" lang="en-US" alt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: 59 </a:t>
            </a:r>
            <a:r>
              <a:rPr kumimoji="0" lang="en-US" altLang="en-US" sz="16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dan</a:t>
            </a:r>
            <a:r>
              <a:rPr kumimoji="0" lang="en-US" alt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QS. </a:t>
            </a:r>
            <a:r>
              <a:rPr kumimoji="0" lang="en-US" altLang="en-US" sz="16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Yunus</a:t>
            </a:r>
            <a:r>
              <a:rPr kumimoji="0" lang="en-US" alt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: 98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4984213" y="5779380"/>
            <a:ext cx="288334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التقوي = اتباع </a:t>
            </a:r>
            <a:r>
              <a:rPr kumimoji="0" lang="ar-SA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أحكام </a:t>
            </a:r>
            <a:r>
              <a:rPr kumimoji="0" lang="ar-SA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الله/ سنة </a:t>
            </a:r>
            <a:r>
              <a:rPr kumimoji="0" lang="ar-SA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الله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606196" y="3463470"/>
            <a:ext cx="654685" cy="75729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algn="ctr" defTabSz="914400" rtl="1" eaLnBrk="1" latinLnBrk="0" hangingPunct="1">
              <a:lnSpc>
                <a:spcPct val="107000"/>
              </a:lnSpc>
              <a:spcAft>
                <a:spcPts val="800"/>
              </a:spcAft>
            </a:pPr>
            <a:r>
              <a:rPr lang="ar-SA" sz="1100" dirty="0" smtClean="0">
                <a:effectLst/>
                <a:ea typeface="Calibri" charset="0"/>
                <a:cs typeface="Arial" charset="0"/>
              </a:rPr>
              <a:t>الأعراف 96</a:t>
            </a:r>
            <a:endParaRPr lang="en-US" sz="1100" dirty="0">
              <a:effectLst/>
              <a:ea typeface="Calibri" charset="0"/>
              <a:cs typeface="Arial" charset="0"/>
            </a:endParaRPr>
          </a:p>
        </p:txBody>
      </p:sp>
      <p:sp>
        <p:nvSpPr>
          <p:cNvPr id="16" name="Frame 15"/>
          <p:cNvSpPr/>
          <p:nvPr/>
        </p:nvSpPr>
        <p:spPr>
          <a:xfrm>
            <a:off x="5612513" y="3244449"/>
            <a:ext cx="1083214" cy="635895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933085" y="3362342"/>
            <a:ext cx="5675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VS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608138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Extract 1"/>
          <p:cNvSpPr/>
          <p:nvPr/>
        </p:nvSpPr>
        <p:spPr>
          <a:xfrm>
            <a:off x="5439271" y="3840874"/>
            <a:ext cx="2163445" cy="1628336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d-ID" sz="1100" dirty="0">
                <a:effectLst/>
                <a:ea typeface="Calibri" charset="0"/>
                <a:cs typeface="Arial" charset="0"/>
              </a:rPr>
              <a:t> </a:t>
            </a:r>
            <a:endParaRPr lang="en-US" sz="1100" dirty="0">
              <a:effectLst/>
              <a:ea typeface="Calibri" charset="0"/>
              <a:cs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019787" y="5248154"/>
            <a:ext cx="582930" cy="33083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ar-SA" sz="1100">
                <a:effectLst/>
                <a:ea typeface="Calibri" charset="0"/>
                <a:cs typeface="Arial" charset="0"/>
              </a:rPr>
              <a:t>الرزق</a:t>
            </a:r>
            <a:endParaRPr lang="en-US" sz="1100">
              <a:effectLst/>
              <a:ea typeface="Calibri" charset="0"/>
              <a:cs typeface="Arial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27512" y="5245614"/>
            <a:ext cx="554355" cy="28067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ar-SA" sz="1100">
                <a:effectLst/>
                <a:ea typeface="Calibri" charset="0"/>
                <a:cs typeface="Arial" charset="0"/>
              </a:rPr>
              <a:t>العمر</a:t>
            </a:r>
            <a:endParaRPr lang="en-US" sz="1100">
              <a:effectLst/>
              <a:ea typeface="Calibri" charset="0"/>
              <a:cs typeface="Arial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6171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2656702" y="112446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48025" y="1084143"/>
            <a:ext cx="6096000" cy="2166875"/>
          </a:xfrm>
          <a:prstGeom prst="rect">
            <a:avLst/>
          </a:prstGeom>
        </p:spPr>
        <p:txBody>
          <a:bodyPr>
            <a:spAutoFit/>
          </a:bodyPr>
          <a:lstStyle/>
          <a:p>
            <a:pPr rtl="1">
              <a:lnSpc>
                <a:spcPct val="107000"/>
              </a:lnSpc>
            </a:pPr>
            <a:r>
              <a:rPr lang="en-US" dirty="0" smtClean="0">
                <a:latin typeface="Calibri" charset="0"/>
                <a:ea typeface="Calibri" charset="0"/>
                <a:cs typeface="Arial" charset="0"/>
              </a:rPr>
              <a:t> </a:t>
            </a:r>
            <a:endParaRPr lang="en-US" sz="1400" b="1" dirty="0">
              <a:latin typeface="Calibri" charset="0"/>
              <a:ea typeface="Calibri" charset="0"/>
              <a:cs typeface="Arial" charset="0"/>
            </a:endParaRPr>
          </a:p>
          <a:p>
            <a:pPr algn="ctr" rtl="1">
              <a:lnSpc>
                <a:spcPct val="107000"/>
              </a:lnSpc>
              <a:spcAft>
                <a:spcPts val="0"/>
              </a:spcAft>
            </a:pPr>
            <a:r>
              <a:rPr lang="en-US" b="1" dirty="0">
                <a:latin typeface="Calibri" charset="0"/>
                <a:ea typeface="Calibri" charset="0"/>
                <a:cs typeface="Arial" charset="0"/>
              </a:rPr>
              <a:t>RELASI ANTARA SHILATURRAHIM </a:t>
            </a:r>
            <a:endParaRPr lang="en-US" b="1" dirty="0" smtClean="0">
              <a:latin typeface="Calibri" charset="0"/>
              <a:ea typeface="Calibri" charset="0"/>
              <a:cs typeface="Arial" charset="0"/>
            </a:endParaRPr>
          </a:p>
          <a:p>
            <a:pPr algn="ctr" rtl="1">
              <a:lnSpc>
                <a:spcPct val="107000"/>
              </a:lnSpc>
              <a:spcAft>
                <a:spcPts val="0"/>
              </a:spcAft>
            </a:pPr>
            <a:r>
              <a:rPr lang="en-US" b="1" dirty="0" smtClean="0">
                <a:latin typeface="Calibri" charset="0"/>
                <a:ea typeface="Calibri" charset="0"/>
                <a:cs typeface="Arial" charset="0"/>
              </a:rPr>
              <a:t>DENGAN RIZKI</a:t>
            </a:r>
            <a:r>
              <a:rPr lang="en-US" sz="1400" b="1" dirty="0">
                <a:latin typeface="Calibri" charset="0"/>
                <a:ea typeface="Calibri" charset="0"/>
                <a:cs typeface="Arial" charset="0"/>
              </a:rPr>
              <a:t> </a:t>
            </a:r>
            <a:r>
              <a:rPr lang="en-US" b="1" dirty="0" smtClean="0">
                <a:latin typeface="Calibri" charset="0"/>
                <a:ea typeface="Calibri" charset="0"/>
                <a:cs typeface="Arial" charset="0"/>
              </a:rPr>
              <a:t>DAN </a:t>
            </a:r>
            <a:r>
              <a:rPr lang="en-US" b="1" dirty="0">
                <a:latin typeface="Calibri" charset="0"/>
                <a:ea typeface="Calibri" charset="0"/>
                <a:cs typeface="Arial" charset="0"/>
              </a:rPr>
              <a:t>PANJANG UMUR</a:t>
            </a:r>
            <a:endParaRPr lang="en-US" sz="1400" b="1" dirty="0">
              <a:latin typeface="Calibri" charset="0"/>
              <a:ea typeface="Calibri" charset="0"/>
              <a:cs typeface="Arial" charset="0"/>
            </a:endParaRPr>
          </a:p>
          <a:p>
            <a:pPr algn="ctr" rtl="1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Calibri" charset="0"/>
                <a:ea typeface="Calibri" charset="0"/>
                <a:cs typeface="Arial" charset="0"/>
              </a:rPr>
              <a:t> </a:t>
            </a:r>
            <a:endParaRPr lang="en-US" b="1" dirty="0">
              <a:latin typeface="Calibri" charset="0"/>
              <a:ea typeface="Calibri" charset="0"/>
              <a:cs typeface="Arial" charset="0"/>
            </a:endParaRPr>
          </a:p>
          <a:p>
            <a:pPr algn="r" rtl="1">
              <a:lnSpc>
                <a:spcPct val="107000"/>
              </a:lnSpc>
              <a:spcAft>
                <a:spcPts val="0"/>
              </a:spcAft>
            </a:pPr>
            <a:r>
              <a:rPr lang="ar-SA" b="1" dirty="0">
                <a:latin typeface="Calibri" charset="0"/>
                <a:ea typeface="Calibri" charset="0"/>
              </a:rPr>
              <a:t>عن انس رضي الله عنه قال قال رسول الله صلى الله عليه وسلم "من احب ان يبسط له </a:t>
            </a:r>
            <a:r>
              <a:rPr lang="ar-SA" b="1" dirty="0" err="1">
                <a:latin typeface="Calibri" charset="0"/>
                <a:ea typeface="Calibri" charset="0"/>
              </a:rPr>
              <a:t>فى</a:t>
            </a:r>
            <a:r>
              <a:rPr lang="ar-SA" b="1" dirty="0">
                <a:latin typeface="Calibri" charset="0"/>
                <a:ea typeface="Calibri" charset="0"/>
              </a:rPr>
              <a:t> رزقه </a:t>
            </a:r>
            <a:r>
              <a:rPr lang="ar-SA" b="1" dirty="0" err="1">
                <a:latin typeface="Calibri" charset="0"/>
                <a:ea typeface="Calibri" charset="0"/>
              </a:rPr>
              <a:t>وينساله</a:t>
            </a:r>
            <a:r>
              <a:rPr lang="ar-SA" b="1" dirty="0">
                <a:latin typeface="Calibri" charset="0"/>
                <a:ea typeface="Calibri" charset="0"/>
              </a:rPr>
              <a:t> </a:t>
            </a:r>
            <a:r>
              <a:rPr lang="ar-SA" b="1" dirty="0" err="1">
                <a:latin typeface="Calibri" charset="0"/>
                <a:ea typeface="Calibri" charset="0"/>
              </a:rPr>
              <a:t>فى</a:t>
            </a:r>
            <a:r>
              <a:rPr lang="ar-SA" b="1" dirty="0">
                <a:latin typeface="Calibri" charset="0"/>
                <a:ea typeface="Calibri" charset="0"/>
              </a:rPr>
              <a:t> اثره فليصل رحمه" (متفق عليه) هذا الحديث صحيح ودليل قطعي </a:t>
            </a:r>
            <a:r>
              <a:rPr lang="ar-SA" b="1" dirty="0" err="1">
                <a:latin typeface="Calibri" charset="0"/>
                <a:ea typeface="Calibri" charset="0"/>
              </a:rPr>
              <a:t>لامرية</a:t>
            </a:r>
            <a:r>
              <a:rPr lang="ar-SA" b="1" dirty="0">
                <a:latin typeface="Calibri" charset="0"/>
                <a:ea typeface="Calibri" charset="0"/>
              </a:rPr>
              <a:t> له.</a:t>
            </a:r>
            <a:endParaRPr lang="en-US" b="1" dirty="0">
              <a:effectLst/>
              <a:latin typeface="Calibri" charset="0"/>
              <a:ea typeface="Calibri" charset="0"/>
              <a:cs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39336" y="3173561"/>
            <a:ext cx="10229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1"/>
            <a:r>
              <a:rPr lang="ar-SA" dirty="0"/>
              <a:t> </a:t>
            </a:r>
            <a:endParaRPr lang="en-US" dirty="0"/>
          </a:p>
          <a:p>
            <a:pPr rtl="1"/>
            <a:r>
              <a:rPr lang="ar-SA" dirty="0"/>
              <a:t>صلة الرحم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257925" y="5526284"/>
            <a:ext cx="8134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 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82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9">
            <a:extLst>
              <a:ext uri="{FF2B5EF4-FFF2-40B4-BE49-F238E27FC236}">
                <a16:creationId xmlns="" xmlns:a16="http://schemas.microsoft.com/office/drawing/2014/main" id="{066ACF4C-6F8C-46FC-8362-2E05C90EEAFA}"/>
              </a:ext>
            </a:extLst>
          </p:cNvPr>
          <p:cNvGrpSpPr/>
          <p:nvPr/>
        </p:nvGrpSpPr>
        <p:grpSpPr>
          <a:xfrm>
            <a:off x="11023600" y="2337441"/>
            <a:ext cx="1168400" cy="2360918"/>
            <a:chOff x="11023600" y="2337441"/>
            <a:chExt cx="1168400" cy="2360918"/>
          </a:xfrm>
        </p:grpSpPr>
        <p:sp>
          <p:nvSpPr>
            <p:cNvPr id="52" name="Freeform: Shape 51">
              <a:extLst>
                <a:ext uri="{FF2B5EF4-FFF2-40B4-BE49-F238E27FC236}">
                  <a16:creationId xmlns="" xmlns:a16="http://schemas.microsoft.com/office/drawing/2014/main" id="{8F99D053-FB83-41F1-B2CB-C10918BC99BC}"/>
                </a:ext>
              </a:extLst>
            </p:cNvPr>
            <p:cNvSpPr/>
            <p:nvPr/>
          </p:nvSpPr>
          <p:spPr>
            <a:xfrm>
              <a:off x="11023600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52CBB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>
              <a:extLst>
                <a:ext uri="{FF2B5EF4-FFF2-40B4-BE49-F238E27FC236}">
                  <a16:creationId xmlns="" xmlns:a16="http://schemas.microsoft.com/office/drawing/2014/main" id="{7F4373C1-3934-47C3-8F36-E2FB2615CA87}"/>
                </a:ext>
              </a:extLst>
            </p:cNvPr>
            <p:cNvSpPr txBox="1"/>
            <p:nvPr/>
          </p:nvSpPr>
          <p:spPr>
            <a:xfrm rot="16200000">
              <a:off x="10872792" y="3194734"/>
              <a:ext cx="19920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36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zurriyah</a:t>
              </a:r>
              <a:endParaRPr lang="en-US" sz="36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54" name="Picture 53">
              <a:extLst>
                <a:ext uri="{FF2B5EF4-FFF2-40B4-BE49-F238E27FC236}">
                  <a16:creationId xmlns="" xmlns:a16="http://schemas.microsoft.com/office/drawing/2014/main" id="{5A5E18E8-5A3E-4F1D-8254-6193AA55C07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1129999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21" name="Group 20">
            <a:extLst>
              <a:ext uri="{FF2B5EF4-FFF2-40B4-BE49-F238E27FC236}">
                <a16:creationId xmlns="" xmlns:a16="http://schemas.microsoft.com/office/drawing/2014/main" id="{63E93C38-ECA5-4094-81E9-196A3BD19EBD}"/>
              </a:ext>
            </a:extLst>
          </p:cNvPr>
          <p:cNvGrpSpPr/>
          <p:nvPr/>
        </p:nvGrpSpPr>
        <p:grpSpPr>
          <a:xfrm>
            <a:off x="0" y="-2"/>
            <a:ext cx="11674291" cy="6858000"/>
            <a:chOff x="213096" y="0"/>
            <a:chExt cx="11447503" cy="6858000"/>
          </a:xfrm>
        </p:grpSpPr>
        <p:sp>
          <p:nvSpPr>
            <p:cNvPr id="22" name="Rectangle 21">
              <a:extLst>
                <a:ext uri="{FF2B5EF4-FFF2-40B4-BE49-F238E27FC236}">
                  <a16:creationId xmlns="" xmlns:a16="http://schemas.microsoft.com/office/drawing/2014/main" id="{5C85080E-7B66-43F0-AB4D-3A69B13C005A}"/>
                </a:ext>
              </a:extLst>
            </p:cNvPr>
            <p:cNvSpPr/>
            <p:nvPr/>
          </p:nvSpPr>
          <p:spPr>
            <a:xfrm>
              <a:off x="213096" y="0"/>
              <a:ext cx="11447501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Freeform: Shape 39">
              <a:extLst>
                <a:ext uri="{FF2B5EF4-FFF2-40B4-BE49-F238E27FC236}">
                  <a16:creationId xmlns="" xmlns:a16="http://schemas.microsoft.com/office/drawing/2014/main" id="{405DAC1A-9BF8-460E-8D8B-77BFB6B27FF9}"/>
                </a:ext>
              </a:extLst>
            </p:cNvPr>
            <p:cNvSpPr/>
            <p:nvPr/>
          </p:nvSpPr>
          <p:spPr>
            <a:xfrm>
              <a:off x="10492197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EC6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extBox 23">
              <a:extLst>
                <a:ext uri="{FF2B5EF4-FFF2-40B4-BE49-F238E27FC236}">
                  <a16:creationId xmlns="" xmlns:a16="http://schemas.microsoft.com/office/drawing/2014/main" id="{90DCA374-CD21-448B-8791-8A04A9A9A552}"/>
                </a:ext>
              </a:extLst>
            </p:cNvPr>
            <p:cNvSpPr txBox="1"/>
            <p:nvPr/>
          </p:nvSpPr>
          <p:spPr>
            <a:xfrm rot="16200000">
              <a:off x="10341391" y="3105834"/>
              <a:ext cx="19920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36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qaryah</a:t>
              </a:r>
              <a:endParaRPr lang="en-US" sz="36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25" name="Picture 24">
              <a:extLst>
                <a:ext uri="{FF2B5EF4-FFF2-40B4-BE49-F238E27FC236}">
                  <a16:creationId xmlns="" xmlns:a16="http://schemas.microsoft.com/office/drawing/2014/main" id="{83A620A7-5483-4447-9670-0F8D67F3627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600933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31" name="Group 30">
            <a:extLst>
              <a:ext uri="{FF2B5EF4-FFF2-40B4-BE49-F238E27FC236}">
                <a16:creationId xmlns="" xmlns:a16="http://schemas.microsoft.com/office/drawing/2014/main" id="{7728BA24-99D1-4E44-98AC-50745A94AD6C}"/>
              </a:ext>
            </a:extLst>
          </p:cNvPr>
          <p:cNvGrpSpPr/>
          <p:nvPr/>
        </p:nvGrpSpPr>
        <p:grpSpPr>
          <a:xfrm>
            <a:off x="0" y="12357"/>
            <a:ext cx="11145225" cy="6858000"/>
            <a:chOff x="491575" y="0"/>
            <a:chExt cx="9961092" cy="6858000"/>
          </a:xfrm>
        </p:grpSpPr>
        <p:sp>
          <p:nvSpPr>
            <p:cNvPr id="32" name="Rectangle 31">
              <a:extLst>
                <a:ext uri="{FF2B5EF4-FFF2-40B4-BE49-F238E27FC236}">
                  <a16:creationId xmlns="" xmlns:a16="http://schemas.microsoft.com/office/drawing/2014/main" id="{1079FD4E-778D-428A-B08F-1B97893971C7}"/>
                </a:ext>
              </a:extLst>
            </p:cNvPr>
            <p:cNvSpPr/>
            <p:nvPr/>
          </p:nvSpPr>
          <p:spPr>
            <a:xfrm>
              <a:off x="491575" y="0"/>
              <a:ext cx="9961092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61">
              <a:extLst>
                <a:ext uri="{FF2B5EF4-FFF2-40B4-BE49-F238E27FC236}">
                  <a16:creationId xmlns="" xmlns:a16="http://schemas.microsoft.com/office/drawing/2014/main" id="{67DB4514-65BA-420D-BBB3-CCF0A5B397CB}"/>
                </a:ext>
              </a:extLst>
            </p:cNvPr>
            <p:cNvSpPr/>
            <p:nvPr/>
          </p:nvSpPr>
          <p:spPr>
            <a:xfrm>
              <a:off x="9284267" y="2337440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extBox 33">
              <a:extLst>
                <a:ext uri="{FF2B5EF4-FFF2-40B4-BE49-F238E27FC236}">
                  <a16:creationId xmlns="" xmlns:a16="http://schemas.microsoft.com/office/drawing/2014/main" id="{F86CE46E-7143-4535-BF09-36D36B082851}"/>
                </a:ext>
              </a:extLst>
            </p:cNvPr>
            <p:cNvSpPr txBox="1"/>
            <p:nvPr/>
          </p:nvSpPr>
          <p:spPr>
            <a:xfrm rot="16200000">
              <a:off x="9117129" y="3189611"/>
              <a:ext cx="19920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36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baldah</a:t>
              </a:r>
              <a:endParaRPr lang="en-US" sz="36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35" name="Picture 34">
              <a:extLst>
                <a:ext uri="{FF2B5EF4-FFF2-40B4-BE49-F238E27FC236}">
                  <a16:creationId xmlns="" xmlns:a16="http://schemas.microsoft.com/office/drawing/2014/main" id="{4E9D2CC3-AE8C-4CF7-AC14-0BF3748D631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9385467" y="3247473"/>
              <a:ext cx="530600" cy="530600"/>
            </a:xfrm>
            <a:prstGeom prst="rect">
              <a:avLst/>
            </a:prstGeom>
          </p:spPr>
        </p:pic>
      </p:grpSp>
      <p:sp>
        <p:nvSpPr>
          <p:cNvPr id="83" name="TextBox 82">
            <a:extLst>
              <a:ext uri="{FF2B5EF4-FFF2-40B4-BE49-F238E27FC236}">
                <a16:creationId xmlns="" xmlns:a16="http://schemas.microsoft.com/office/drawing/2014/main" id="{A94C4F95-2EDE-46B0-8B26-C72D6D3C8DB3}"/>
              </a:ext>
            </a:extLst>
          </p:cNvPr>
          <p:cNvSpPr txBox="1"/>
          <p:nvPr/>
        </p:nvSpPr>
        <p:spPr>
          <a:xfrm>
            <a:off x="3549894" y="1551964"/>
            <a:ext cx="40454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800" b="1" dirty="0" smtClean="0">
                <a:latin typeface="Tw Cen MT" panose="020B0602020104020603" pitchFamily="34" charset="0"/>
              </a:rPr>
              <a:t>Baldah Thayyibah</a:t>
            </a:r>
            <a:endParaRPr lang="en-US" sz="2800" b="1" dirty="0">
              <a:latin typeface="Tw Cen MT" panose="020B0602020104020603" pitchFamily="34" charset="0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="" xmlns:a16="http://schemas.microsoft.com/office/drawing/2014/main" id="{944799B2-E7B9-4C01-A37D-BB60C6C75D12}"/>
              </a:ext>
            </a:extLst>
          </p:cNvPr>
          <p:cNvSpPr txBox="1"/>
          <p:nvPr/>
        </p:nvSpPr>
        <p:spPr>
          <a:xfrm>
            <a:off x="1091822" y="2928591"/>
            <a:ext cx="790205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d-ID" sz="3200" dirty="0" smtClean="0">
                <a:latin typeface="Tw Cen MT" panose="020B0602020104020603" pitchFamily="34" charset="0"/>
              </a:rPr>
              <a:t>Negeri yang indah, aman, subur, makmur serta penuh limpahan karunia dan ampunan Allah.</a:t>
            </a:r>
            <a:endParaRPr lang="en-US" sz="3200" dirty="0">
              <a:latin typeface="Tw Cen MT" panose="020B0602020104020603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9611" y="165963"/>
            <a:ext cx="1386000" cy="13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46226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9">
            <a:extLst>
              <a:ext uri="{FF2B5EF4-FFF2-40B4-BE49-F238E27FC236}">
                <a16:creationId xmlns="" xmlns:a16="http://schemas.microsoft.com/office/drawing/2014/main" id="{066ACF4C-6F8C-46FC-8362-2E05C90EEAFA}"/>
              </a:ext>
            </a:extLst>
          </p:cNvPr>
          <p:cNvGrpSpPr/>
          <p:nvPr/>
        </p:nvGrpSpPr>
        <p:grpSpPr>
          <a:xfrm>
            <a:off x="11023600" y="2337441"/>
            <a:ext cx="1168400" cy="2360918"/>
            <a:chOff x="11023600" y="2337441"/>
            <a:chExt cx="1168400" cy="2360918"/>
          </a:xfrm>
        </p:grpSpPr>
        <p:sp>
          <p:nvSpPr>
            <p:cNvPr id="52" name="Freeform: Shape 51">
              <a:extLst>
                <a:ext uri="{FF2B5EF4-FFF2-40B4-BE49-F238E27FC236}">
                  <a16:creationId xmlns="" xmlns:a16="http://schemas.microsoft.com/office/drawing/2014/main" id="{8F99D053-FB83-41F1-B2CB-C10918BC99BC}"/>
                </a:ext>
              </a:extLst>
            </p:cNvPr>
            <p:cNvSpPr/>
            <p:nvPr/>
          </p:nvSpPr>
          <p:spPr>
            <a:xfrm>
              <a:off x="11023600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52CBB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>
              <a:extLst>
                <a:ext uri="{FF2B5EF4-FFF2-40B4-BE49-F238E27FC236}">
                  <a16:creationId xmlns="" xmlns:a16="http://schemas.microsoft.com/office/drawing/2014/main" id="{7F4373C1-3934-47C3-8F36-E2FB2615CA87}"/>
                </a:ext>
              </a:extLst>
            </p:cNvPr>
            <p:cNvSpPr txBox="1"/>
            <p:nvPr/>
          </p:nvSpPr>
          <p:spPr>
            <a:xfrm rot="16200000">
              <a:off x="10872792" y="3194734"/>
              <a:ext cx="19920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36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zurriyah</a:t>
              </a:r>
              <a:endParaRPr lang="en-US" sz="36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54" name="Picture 53">
              <a:extLst>
                <a:ext uri="{FF2B5EF4-FFF2-40B4-BE49-F238E27FC236}">
                  <a16:creationId xmlns="" xmlns:a16="http://schemas.microsoft.com/office/drawing/2014/main" id="{5A5E18E8-5A3E-4F1D-8254-6193AA55C07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1129999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21" name="Group 20">
            <a:extLst>
              <a:ext uri="{FF2B5EF4-FFF2-40B4-BE49-F238E27FC236}">
                <a16:creationId xmlns="" xmlns:a16="http://schemas.microsoft.com/office/drawing/2014/main" id="{63E93C38-ECA5-4094-81E9-196A3BD19EBD}"/>
              </a:ext>
            </a:extLst>
          </p:cNvPr>
          <p:cNvGrpSpPr/>
          <p:nvPr/>
        </p:nvGrpSpPr>
        <p:grpSpPr>
          <a:xfrm>
            <a:off x="226788" y="-86501"/>
            <a:ext cx="11447503" cy="6858000"/>
            <a:chOff x="213096" y="-86499"/>
            <a:chExt cx="11447503" cy="6858000"/>
          </a:xfrm>
        </p:grpSpPr>
        <p:sp>
          <p:nvSpPr>
            <p:cNvPr id="22" name="Rectangle 21">
              <a:extLst>
                <a:ext uri="{FF2B5EF4-FFF2-40B4-BE49-F238E27FC236}">
                  <a16:creationId xmlns="" xmlns:a16="http://schemas.microsoft.com/office/drawing/2014/main" id="{5C85080E-7B66-43F0-AB4D-3A69B13C005A}"/>
                </a:ext>
              </a:extLst>
            </p:cNvPr>
            <p:cNvSpPr/>
            <p:nvPr/>
          </p:nvSpPr>
          <p:spPr>
            <a:xfrm>
              <a:off x="213096" y="-86499"/>
              <a:ext cx="11447501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Freeform: Shape 39">
              <a:extLst>
                <a:ext uri="{FF2B5EF4-FFF2-40B4-BE49-F238E27FC236}">
                  <a16:creationId xmlns="" xmlns:a16="http://schemas.microsoft.com/office/drawing/2014/main" id="{405DAC1A-9BF8-460E-8D8B-77BFB6B27FF9}"/>
                </a:ext>
              </a:extLst>
            </p:cNvPr>
            <p:cNvSpPr/>
            <p:nvPr/>
          </p:nvSpPr>
          <p:spPr>
            <a:xfrm>
              <a:off x="10492197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EC6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extBox 23">
              <a:extLst>
                <a:ext uri="{FF2B5EF4-FFF2-40B4-BE49-F238E27FC236}">
                  <a16:creationId xmlns="" xmlns:a16="http://schemas.microsoft.com/office/drawing/2014/main" id="{90DCA374-CD21-448B-8791-8A04A9A9A552}"/>
                </a:ext>
              </a:extLst>
            </p:cNvPr>
            <p:cNvSpPr txBox="1"/>
            <p:nvPr/>
          </p:nvSpPr>
          <p:spPr>
            <a:xfrm rot="16200000">
              <a:off x="10341391" y="3105834"/>
              <a:ext cx="19920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36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qaryah</a:t>
              </a:r>
              <a:endParaRPr lang="en-US" sz="36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25" name="Picture 24">
              <a:extLst>
                <a:ext uri="{FF2B5EF4-FFF2-40B4-BE49-F238E27FC236}">
                  <a16:creationId xmlns="" xmlns:a16="http://schemas.microsoft.com/office/drawing/2014/main" id="{83A620A7-5483-4447-9670-0F8D67F3627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600933" y="3247473"/>
              <a:ext cx="530600" cy="530600"/>
            </a:xfrm>
            <a:prstGeom prst="rect">
              <a:avLst/>
            </a:prstGeom>
          </p:spPr>
        </p:pic>
      </p:grpSp>
      <p:sp>
        <p:nvSpPr>
          <p:cNvPr id="70" name="Rectangle 69">
            <a:extLst>
              <a:ext uri="{FF2B5EF4-FFF2-40B4-BE49-F238E27FC236}">
                <a16:creationId xmlns="" xmlns:a16="http://schemas.microsoft.com/office/drawing/2014/main" id="{371C6EE2-CCA6-4F94-870B-CB9D61CEBE17}"/>
              </a:ext>
            </a:extLst>
          </p:cNvPr>
          <p:cNvSpPr/>
          <p:nvPr/>
        </p:nvSpPr>
        <p:spPr>
          <a:xfrm>
            <a:off x="-7962177" y="-1"/>
            <a:ext cx="5781368" cy="6858000"/>
          </a:xfrm>
          <a:prstGeom prst="rect">
            <a:avLst/>
          </a:prstGeom>
          <a:solidFill>
            <a:srgbClr val="F0EEF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6" name="Group 75">
            <a:extLst>
              <a:ext uri="{FF2B5EF4-FFF2-40B4-BE49-F238E27FC236}">
                <a16:creationId xmlns="" xmlns:a16="http://schemas.microsoft.com/office/drawing/2014/main" id="{C1D48DDF-B760-4AB3-A520-29238CC2C408}"/>
              </a:ext>
            </a:extLst>
          </p:cNvPr>
          <p:cNvGrpSpPr/>
          <p:nvPr/>
        </p:nvGrpSpPr>
        <p:grpSpPr>
          <a:xfrm>
            <a:off x="-9395082" y="-1"/>
            <a:ext cx="9927504" cy="6858000"/>
            <a:chOff x="-9337032" y="-1"/>
            <a:chExt cx="9927504" cy="6858000"/>
          </a:xfrm>
        </p:grpSpPr>
        <p:sp>
          <p:nvSpPr>
            <p:cNvPr id="77" name="Rectangle 76">
              <a:extLst>
                <a:ext uri="{FF2B5EF4-FFF2-40B4-BE49-F238E27FC236}">
                  <a16:creationId xmlns="" xmlns:a16="http://schemas.microsoft.com/office/drawing/2014/main" id="{FA696B4D-5BCF-47C3-8B8C-BE87154A63B4}"/>
                </a:ext>
              </a:extLst>
            </p:cNvPr>
            <p:cNvSpPr/>
            <p:nvPr/>
          </p:nvSpPr>
          <p:spPr>
            <a:xfrm>
              <a:off x="-9337032" y="-1"/>
              <a:ext cx="992350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="" xmlns:a16="http://schemas.microsoft.com/office/drawing/2014/main" id="{BAAA7B45-7DAF-4C4D-A930-ABA45AC955DD}"/>
                </a:ext>
              </a:extLst>
            </p:cNvPr>
            <p:cNvSpPr/>
            <p:nvPr/>
          </p:nvSpPr>
          <p:spPr>
            <a:xfrm>
              <a:off x="-577928" y="23374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" name="TextBox 78">
              <a:extLst>
                <a:ext uri="{FF2B5EF4-FFF2-40B4-BE49-F238E27FC236}">
                  <a16:creationId xmlns="" xmlns:a16="http://schemas.microsoft.com/office/drawing/2014/main" id="{701F5CFD-7EE1-475C-A36F-330184D5C6EC}"/>
                </a:ext>
              </a:extLst>
            </p:cNvPr>
            <p:cNvSpPr txBox="1"/>
            <p:nvPr/>
          </p:nvSpPr>
          <p:spPr>
            <a:xfrm rot="16200000">
              <a:off x="-738260" y="3189608"/>
              <a:ext cx="19920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36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baldah</a:t>
              </a:r>
              <a:endParaRPr lang="en-US" sz="36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80" name="Picture 79">
              <a:extLst>
                <a:ext uri="{FF2B5EF4-FFF2-40B4-BE49-F238E27FC236}">
                  <a16:creationId xmlns="" xmlns:a16="http://schemas.microsoft.com/office/drawing/2014/main" id="{B9F42291-FBD0-4239-8D69-22035DCB4AE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491912" y="3247473"/>
              <a:ext cx="530600" cy="530600"/>
            </a:xfrm>
            <a:prstGeom prst="rect">
              <a:avLst/>
            </a:prstGeom>
          </p:spPr>
        </p:pic>
      </p:grpSp>
      <p:sp>
        <p:nvSpPr>
          <p:cNvPr id="83" name="TextBox 82">
            <a:extLst>
              <a:ext uri="{FF2B5EF4-FFF2-40B4-BE49-F238E27FC236}">
                <a16:creationId xmlns="" xmlns:a16="http://schemas.microsoft.com/office/drawing/2014/main" id="{A94C4F95-2EDE-46B0-8B26-C72D6D3C8DB3}"/>
              </a:ext>
            </a:extLst>
          </p:cNvPr>
          <p:cNvSpPr txBox="1"/>
          <p:nvPr/>
        </p:nvSpPr>
        <p:spPr>
          <a:xfrm>
            <a:off x="4533445" y="1668211"/>
            <a:ext cx="40454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800" b="1" dirty="0" smtClean="0">
                <a:latin typeface="Tw Cen MT" panose="020B0602020104020603" pitchFamily="34" charset="0"/>
              </a:rPr>
              <a:t>Qaryah Thayyibah</a:t>
            </a:r>
            <a:endParaRPr lang="en-US" sz="2800" b="1" dirty="0">
              <a:latin typeface="Tw Cen MT" panose="020B0602020104020603" pitchFamily="34" charset="0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="" xmlns:a16="http://schemas.microsoft.com/office/drawing/2014/main" id="{944799B2-E7B9-4C01-A37D-BB60C6C75D12}"/>
              </a:ext>
            </a:extLst>
          </p:cNvPr>
          <p:cNvSpPr txBox="1"/>
          <p:nvPr/>
        </p:nvSpPr>
        <p:spPr>
          <a:xfrm>
            <a:off x="1800665" y="2521220"/>
            <a:ext cx="870156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b="1" dirty="0" smtClean="0">
                <a:latin typeface="Tw Cen MT" panose="020B0602020104020603" pitchFamily="34" charset="0"/>
              </a:rPr>
              <a:t>Indikator Qaryah Thayyibah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d-ID" sz="2000" dirty="0" smtClean="0">
                <a:latin typeface="Tw Cen MT" panose="020B0602020104020603" pitchFamily="34" charset="0"/>
              </a:rPr>
              <a:t>Masyarakat yang bebas dari M</a:t>
            </a:r>
            <a:r>
              <a:rPr lang="id-ID" sz="2000" i="1" dirty="0" smtClean="0">
                <a:latin typeface="Tw Cen MT" panose="020B0602020104020603" pitchFamily="34" charset="0"/>
              </a:rPr>
              <a:t>-5 </a:t>
            </a:r>
            <a:r>
              <a:rPr lang="id-ID" sz="2000" dirty="0" smtClean="0">
                <a:latin typeface="Tw Cen MT" panose="020B0602020104020603" pitchFamily="34" charset="0"/>
              </a:rPr>
              <a:t>(</a:t>
            </a:r>
            <a:r>
              <a:rPr lang="id-ID" sz="2000" i="1" dirty="0" smtClean="0">
                <a:latin typeface="Tw Cen MT" panose="020B0602020104020603" pitchFamily="34" charset="0"/>
              </a:rPr>
              <a:t>maling, madon, main, madat</a:t>
            </a:r>
            <a:r>
              <a:rPr lang="id-ID" sz="2000" dirty="0" smtClean="0">
                <a:latin typeface="Tw Cen MT" panose="020B0602020104020603" pitchFamily="34" charset="0"/>
              </a:rPr>
              <a:t>, </a:t>
            </a:r>
            <a:r>
              <a:rPr lang="id-ID" sz="2000" i="1" dirty="0" smtClean="0">
                <a:latin typeface="Tw Cen MT" panose="020B0602020104020603" pitchFamily="34" charset="0"/>
              </a:rPr>
              <a:t>dan</a:t>
            </a:r>
            <a:r>
              <a:rPr lang="id-ID" sz="2000" dirty="0" smtClean="0">
                <a:latin typeface="Tw Cen MT" panose="020B0602020104020603" pitchFamily="34" charset="0"/>
              </a:rPr>
              <a:t> </a:t>
            </a:r>
            <a:r>
              <a:rPr lang="id-ID" sz="2000" i="1" dirty="0" smtClean="0">
                <a:latin typeface="Tw Cen MT" panose="020B0602020104020603" pitchFamily="34" charset="0"/>
              </a:rPr>
              <a:t>mabuk</a:t>
            </a:r>
            <a:r>
              <a:rPr lang="id-ID" sz="2000" dirty="0" smtClean="0">
                <a:latin typeface="Tw Cen MT" panose="020B0602020104020603" pitchFamily="34" charset="0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d-ID" sz="2000" dirty="0" smtClean="0">
                <a:latin typeface="Tw Cen MT" panose="020B0602020104020603" pitchFamily="34" charset="0"/>
              </a:rPr>
              <a:t>Warga </a:t>
            </a:r>
            <a:r>
              <a:rPr lang="id-ID" sz="2000" dirty="0" smtClean="0">
                <a:latin typeface="Tw Cen MT" panose="020B0602020104020603" pitchFamily="34" charset="0"/>
              </a:rPr>
              <a:t>yang hidup rukun, </a:t>
            </a:r>
            <a:r>
              <a:rPr lang="id-ID" sz="2000" dirty="0" smtClean="0">
                <a:latin typeface="Tw Cen MT" panose="020B0602020104020603" pitchFamily="34" charset="0"/>
              </a:rPr>
              <a:t>damai dan </a:t>
            </a:r>
            <a:r>
              <a:rPr lang="id-ID" sz="2000" dirty="0" err="1" smtClean="0">
                <a:latin typeface="Tw Cen MT" panose="020B0602020104020603" pitchFamily="34" charset="0"/>
              </a:rPr>
              <a:t>tentram</a:t>
            </a:r>
            <a:r>
              <a:rPr lang="id-ID" sz="2000" dirty="0" smtClean="0">
                <a:latin typeface="Tw Cen MT" panose="020B0602020104020603" pitchFamily="34" charset="0"/>
              </a:rPr>
              <a:t>, </a:t>
            </a:r>
            <a:endParaRPr lang="id-ID" sz="2000" dirty="0" smtClean="0">
              <a:latin typeface="Tw Cen MT" panose="020B06020201040206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d-ID" sz="2000" dirty="0" smtClean="0">
                <a:latin typeface="Tw Cen MT" panose="020B0602020104020603" pitchFamily="34" charset="0"/>
              </a:rPr>
              <a:t>Memiliki etos kerja tinggi, hidup layak </a:t>
            </a:r>
            <a:r>
              <a:rPr lang="id-ID" sz="2000" dirty="0" smtClean="0">
                <a:latin typeface="Tw Cen MT" panose="020B0602020104020603" pitchFamily="34" charset="0"/>
              </a:rPr>
              <a:t>dan sejahtera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d-ID" sz="2000" dirty="0" smtClean="0">
                <a:latin typeface="Tw Cen MT" panose="020B0602020104020603" pitchFamily="34" charset="0"/>
              </a:rPr>
              <a:t>Warga </a:t>
            </a:r>
            <a:r>
              <a:rPr lang="id-ID" sz="2000" dirty="0">
                <a:latin typeface="Tw Cen MT" panose="020B0602020104020603" pitchFamily="34" charset="0"/>
              </a:rPr>
              <a:t>y</a:t>
            </a:r>
            <a:r>
              <a:rPr lang="id-ID" sz="2000" dirty="0" smtClean="0">
                <a:latin typeface="Tw Cen MT" panose="020B0602020104020603" pitchFamily="34" charset="0"/>
              </a:rPr>
              <a:t>ang terdidik dan santun</a:t>
            </a:r>
            <a:endParaRPr lang="id-ID" sz="2000" dirty="0">
              <a:latin typeface="Tw Cen MT" panose="020B06020201040206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d-ID" sz="2000" dirty="0">
                <a:latin typeface="Tw Cen MT" panose="020B0602020104020603" pitchFamily="34" charset="0"/>
              </a:rPr>
              <a:t>Lingkungan yang bersih, sehat, dan indah</a:t>
            </a:r>
            <a:endParaRPr lang="id-ID" sz="2000" dirty="0" smtClean="0">
              <a:latin typeface="Tw Cen MT" panose="020B06020201040206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d-ID" sz="2000" dirty="0" smtClean="0">
                <a:latin typeface="Tw Cen MT" panose="020B0602020104020603" pitchFamily="34" charset="0"/>
              </a:rPr>
              <a:t>Tempat </a:t>
            </a:r>
            <a:r>
              <a:rPr lang="id-ID" sz="2000" dirty="0" smtClean="0">
                <a:latin typeface="Tw Cen MT" panose="020B0602020104020603" pitchFamily="34" charset="0"/>
              </a:rPr>
              <a:t>ibadah yang </a:t>
            </a:r>
            <a:r>
              <a:rPr lang="id-ID" sz="2000" dirty="0" smtClean="0">
                <a:latin typeface="Tw Cen MT" panose="020B0602020104020603" pitchFamily="34" charset="0"/>
              </a:rPr>
              <a:t>marak</a:t>
            </a:r>
            <a:endParaRPr lang="en-US" sz="2000" dirty="0">
              <a:latin typeface="Tw Cen MT" panose="020B0602020104020603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="" xmlns:a16="http://schemas.microsoft.com/office/drawing/2014/main" id="{944799B2-E7B9-4C01-A37D-BB60C6C75D12}"/>
              </a:ext>
            </a:extLst>
          </p:cNvPr>
          <p:cNvSpPr txBox="1"/>
          <p:nvPr/>
        </p:nvSpPr>
        <p:spPr>
          <a:xfrm>
            <a:off x="1800665" y="4846193"/>
            <a:ext cx="8701567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b="1" dirty="0" smtClean="0">
                <a:latin typeface="Tw Cen MT" panose="020B0602020104020603" pitchFamily="34" charset="0"/>
              </a:rPr>
              <a:t>Pendekatan Qaryah Thayyibah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d-ID" sz="2000" i="1" dirty="0" err="1" smtClean="0">
                <a:latin typeface="Tw Cen MT" panose="020B0602020104020603" pitchFamily="34" charset="0"/>
              </a:rPr>
              <a:t>Role</a:t>
            </a:r>
            <a:r>
              <a:rPr lang="id-ID" sz="2000" i="1" dirty="0" smtClean="0">
                <a:latin typeface="Tw Cen MT" panose="020B0602020104020603" pitchFamily="34" charset="0"/>
              </a:rPr>
              <a:t> Model</a:t>
            </a:r>
            <a:r>
              <a:rPr lang="id-ID" sz="2000" dirty="0" smtClean="0">
                <a:latin typeface="Tw Cen MT" panose="020B0602020104020603" pitchFamily="34" charset="0"/>
              </a:rPr>
              <a:t> (Memerankan </a:t>
            </a:r>
            <a:r>
              <a:rPr lang="id-ID" sz="2000" i="1" dirty="0" err="1" smtClean="0">
                <a:latin typeface="Tw Cen MT" panose="020B0602020104020603" pitchFamily="34" charset="0"/>
              </a:rPr>
              <a:t>key</a:t>
            </a:r>
            <a:r>
              <a:rPr lang="id-ID" sz="2000" i="1" dirty="0" smtClean="0">
                <a:latin typeface="Tw Cen MT" panose="020B0602020104020603" pitchFamily="34" charset="0"/>
              </a:rPr>
              <a:t> </a:t>
            </a:r>
            <a:r>
              <a:rPr lang="id-ID" sz="2000" i="1" dirty="0" err="1" smtClean="0">
                <a:latin typeface="Tw Cen MT" panose="020B0602020104020603" pitchFamily="34" charset="0"/>
              </a:rPr>
              <a:t>persons</a:t>
            </a:r>
            <a:r>
              <a:rPr lang="id-ID" sz="2000" dirty="0" smtClean="0">
                <a:latin typeface="Tw Cen MT" panose="020B0602020104020603" pitchFamily="34" charset="0"/>
              </a:rPr>
              <a:t>: RT, RW, lurah, </a:t>
            </a:r>
            <a:r>
              <a:rPr lang="id-ID" sz="2000" dirty="0" err="1" smtClean="0">
                <a:latin typeface="Tw Cen MT" panose="020B0602020104020603" pitchFamily="34" charset="0"/>
              </a:rPr>
              <a:t>dll</a:t>
            </a:r>
            <a:r>
              <a:rPr lang="id-ID" sz="2000" dirty="0" smtClean="0">
                <a:latin typeface="Tw Cen MT" panose="020B0602020104020603" pitchFamily="34" charset="0"/>
              </a:rPr>
              <a:t>) dengan memberi teladan yang baik (</a:t>
            </a:r>
            <a:r>
              <a:rPr lang="id-ID" sz="2000" i="1" dirty="0" smtClean="0">
                <a:latin typeface="Tw Cen MT" panose="020B0602020104020603" pitchFamily="34" charset="0"/>
              </a:rPr>
              <a:t>uswah </a:t>
            </a:r>
            <a:r>
              <a:rPr lang="id-ID" sz="2000" i="1" dirty="0" err="1" smtClean="0">
                <a:latin typeface="Tw Cen MT" panose="020B0602020104020603" pitchFamily="34" charset="0"/>
              </a:rPr>
              <a:t>hasanah</a:t>
            </a:r>
            <a:r>
              <a:rPr lang="id-ID" sz="2000" dirty="0" smtClean="0">
                <a:latin typeface="Tw Cen MT" panose="020B0602020104020603" pitchFamily="34" charset="0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d-ID" sz="2000" dirty="0" smtClean="0">
                <a:latin typeface="Tw Cen MT" panose="020B0602020104020603" pitchFamily="34" charset="0"/>
              </a:rPr>
              <a:t>Mengimplementasikan manajemen dan leadership yang baik (niat, khidmat, ikhtiar, amal dan doa, muhasabah, </a:t>
            </a:r>
            <a:r>
              <a:rPr lang="id-ID" sz="2000" dirty="0" err="1" smtClean="0">
                <a:latin typeface="Tw Cen MT" panose="020B0602020104020603" pitchFamily="34" charset="0"/>
              </a:rPr>
              <a:t>mudawamah</a:t>
            </a:r>
            <a:r>
              <a:rPr lang="id-ID" sz="2000" dirty="0" smtClean="0">
                <a:latin typeface="Tw Cen MT" panose="020B0602020104020603" pitchFamily="34" charset="0"/>
              </a:rPr>
              <a:t> dan </a:t>
            </a:r>
            <a:r>
              <a:rPr lang="id-ID" sz="2000" dirty="0" err="1" smtClean="0">
                <a:latin typeface="Tw Cen MT" panose="020B0602020104020603" pitchFamily="34" charset="0"/>
              </a:rPr>
              <a:t>istiqamah</a:t>
            </a:r>
            <a:r>
              <a:rPr lang="id-ID" sz="2000" dirty="0" smtClean="0">
                <a:latin typeface="Tw Cen MT" panose="020B0602020104020603" pitchFamily="34" charset="0"/>
              </a:rPr>
              <a:t>)</a:t>
            </a:r>
            <a:endParaRPr lang="en-US" sz="2000" dirty="0">
              <a:latin typeface="Tw Cen MT" panose="020B0602020104020603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3162" y="190321"/>
            <a:ext cx="1386000" cy="13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84267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9">
            <a:extLst>
              <a:ext uri="{FF2B5EF4-FFF2-40B4-BE49-F238E27FC236}">
                <a16:creationId xmlns="" xmlns:a16="http://schemas.microsoft.com/office/drawing/2014/main" id="{066ACF4C-6F8C-46FC-8362-2E05C90EEAFA}"/>
              </a:ext>
            </a:extLst>
          </p:cNvPr>
          <p:cNvGrpSpPr/>
          <p:nvPr/>
        </p:nvGrpSpPr>
        <p:grpSpPr>
          <a:xfrm>
            <a:off x="11023600" y="2337441"/>
            <a:ext cx="1168400" cy="2360918"/>
            <a:chOff x="11023600" y="2337441"/>
            <a:chExt cx="1168400" cy="2360918"/>
          </a:xfrm>
        </p:grpSpPr>
        <p:sp>
          <p:nvSpPr>
            <p:cNvPr id="52" name="Freeform: Shape 51">
              <a:extLst>
                <a:ext uri="{FF2B5EF4-FFF2-40B4-BE49-F238E27FC236}">
                  <a16:creationId xmlns="" xmlns:a16="http://schemas.microsoft.com/office/drawing/2014/main" id="{8F99D053-FB83-41F1-B2CB-C10918BC99BC}"/>
                </a:ext>
              </a:extLst>
            </p:cNvPr>
            <p:cNvSpPr/>
            <p:nvPr/>
          </p:nvSpPr>
          <p:spPr>
            <a:xfrm>
              <a:off x="11023600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52CBB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>
              <a:extLst>
                <a:ext uri="{FF2B5EF4-FFF2-40B4-BE49-F238E27FC236}">
                  <a16:creationId xmlns="" xmlns:a16="http://schemas.microsoft.com/office/drawing/2014/main" id="{7F4373C1-3934-47C3-8F36-E2FB2615CA87}"/>
                </a:ext>
              </a:extLst>
            </p:cNvPr>
            <p:cNvSpPr txBox="1"/>
            <p:nvPr/>
          </p:nvSpPr>
          <p:spPr>
            <a:xfrm rot="16200000">
              <a:off x="10872792" y="3194734"/>
              <a:ext cx="19920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36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zurriyah</a:t>
              </a:r>
              <a:endParaRPr lang="en-US" sz="36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54" name="Picture 53">
              <a:extLst>
                <a:ext uri="{FF2B5EF4-FFF2-40B4-BE49-F238E27FC236}">
                  <a16:creationId xmlns="" xmlns:a16="http://schemas.microsoft.com/office/drawing/2014/main" id="{5A5E18E8-5A3E-4F1D-8254-6193AA55C07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1129999" y="3247473"/>
              <a:ext cx="530600" cy="530600"/>
            </a:xfrm>
            <a:prstGeom prst="rect">
              <a:avLst/>
            </a:prstGeom>
          </p:spPr>
        </p:pic>
      </p:grpSp>
      <p:sp>
        <p:nvSpPr>
          <p:cNvPr id="70" name="Rectangle 69">
            <a:extLst>
              <a:ext uri="{FF2B5EF4-FFF2-40B4-BE49-F238E27FC236}">
                <a16:creationId xmlns="" xmlns:a16="http://schemas.microsoft.com/office/drawing/2014/main" id="{371C6EE2-CCA6-4F94-870B-CB9D61CEBE17}"/>
              </a:ext>
            </a:extLst>
          </p:cNvPr>
          <p:cNvSpPr/>
          <p:nvPr/>
        </p:nvSpPr>
        <p:spPr>
          <a:xfrm>
            <a:off x="-7962177" y="-1"/>
            <a:ext cx="5781368" cy="6858000"/>
          </a:xfrm>
          <a:prstGeom prst="rect">
            <a:avLst/>
          </a:prstGeom>
          <a:solidFill>
            <a:srgbClr val="F0EEF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1" name="Group 70">
            <a:extLst>
              <a:ext uri="{FF2B5EF4-FFF2-40B4-BE49-F238E27FC236}">
                <a16:creationId xmlns="" xmlns:a16="http://schemas.microsoft.com/office/drawing/2014/main" id="{20422D8F-B19E-425C-93A8-F750F60A06A7}"/>
              </a:ext>
            </a:extLst>
          </p:cNvPr>
          <p:cNvGrpSpPr/>
          <p:nvPr/>
        </p:nvGrpSpPr>
        <p:grpSpPr>
          <a:xfrm>
            <a:off x="-7638543" y="-1"/>
            <a:ext cx="8692332" cy="6858000"/>
            <a:chOff x="718505" y="-1"/>
            <a:chExt cx="8692332" cy="6858000"/>
          </a:xfrm>
        </p:grpSpPr>
        <p:sp>
          <p:nvSpPr>
            <p:cNvPr id="72" name="Rectangle 71">
              <a:extLst>
                <a:ext uri="{FF2B5EF4-FFF2-40B4-BE49-F238E27FC236}">
                  <a16:creationId xmlns="" xmlns:a16="http://schemas.microsoft.com/office/drawing/2014/main" id="{3278AF09-2D0C-4E81-816C-BC1D04E40DC2}"/>
                </a:ext>
              </a:extLst>
            </p:cNvPr>
            <p:cNvSpPr/>
            <p:nvPr/>
          </p:nvSpPr>
          <p:spPr>
            <a:xfrm>
              <a:off x="718505" y="-1"/>
              <a:ext cx="8692331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="" xmlns:a16="http://schemas.microsoft.com/office/drawing/2014/main" id="{AC2E1C67-7A8F-4EB5-AB00-3C754858084E}"/>
                </a:ext>
              </a:extLst>
            </p:cNvPr>
            <p:cNvSpPr/>
            <p:nvPr/>
          </p:nvSpPr>
          <p:spPr>
            <a:xfrm>
              <a:off x="8242436" y="2337439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TextBox 73">
              <a:extLst>
                <a:ext uri="{FF2B5EF4-FFF2-40B4-BE49-F238E27FC236}">
                  <a16:creationId xmlns="" xmlns:a16="http://schemas.microsoft.com/office/drawing/2014/main" id="{67795C74-0308-4781-BEE6-B62AE6D17152}"/>
                </a:ext>
              </a:extLst>
            </p:cNvPr>
            <p:cNvSpPr txBox="1"/>
            <p:nvPr/>
          </p:nvSpPr>
          <p:spPr>
            <a:xfrm rot="16200000">
              <a:off x="8091629" y="3189609"/>
              <a:ext cx="19920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36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qaryah</a:t>
              </a:r>
              <a:endParaRPr lang="en-US" sz="36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75" name="Picture 74">
              <a:extLst>
                <a:ext uri="{FF2B5EF4-FFF2-40B4-BE49-F238E27FC236}">
                  <a16:creationId xmlns="" xmlns:a16="http://schemas.microsoft.com/office/drawing/2014/main" id="{45C46027-B464-4ADA-A3B8-14FF4471BA1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34047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76" name="Group 75">
            <a:extLst>
              <a:ext uri="{FF2B5EF4-FFF2-40B4-BE49-F238E27FC236}">
                <a16:creationId xmlns="" xmlns:a16="http://schemas.microsoft.com/office/drawing/2014/main" id="{C1D48DDF-B760-4AB3-A520-29238CC2C408}"/>
              </a:ext>
            </a:extLst>
          </p:cNvPr>
          <p:cNvGrpSpPr/>
          <p:nvPr/>
        </p:nvGrpSpPr>
        <p:grpSpPr>
          <a:xfrm>
            <a:off x="-9395082" y="-1"/>
            <a:ext cx="9927504" cy="6858000"/>
            <a:chOff x="-9337032" y="-1"/>
            <a:chExt cx="9927504" cy="6858000"/>
          </a:xfrm>
        </p:grpSpPr>
        <p:sp>
          <p:nvSpPr>
            <p:cNvPr id="77" name="Rectangle 76">
              <a:extLst>
                <a:ext uri="{FF2B5EF4-FFF2-40B4-BE49-F238E27FC236}">
                  <a16:creationId xmlns="" xmlns:a16="http://schemas.microsoft.com/office/drawing/2014/main" id="{FA696B4D-5BCF-47C3-8B8C-BE87154A63B4}"/>
                </a:ext>
              </a:extLst>
            </p:cNvPr>
            <p:cNvSpPr/>
            <p:nvPr/>
          </p:nvSpPr>
          <p:spPr>
            <a:xfrm>
              <a:off x="-9337032" y="-1"/>
              <a:ext cx="992350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="" xmlns:a16="http://schemas.microsoft.com/office/drawing/2014/main" id="{BAAA7B45-7DAF-4C4D-A930-ABA45AC955DD}"/>
                </a:ext>
              </a:extLst>
            </p:cNvPr>
            <p:cNvSpPr/>
            <p:nvPr/>
          </p:nvSpPr>
          <p:spPr>
            <a:xfrm>
              <a:off x="-577928" y="23374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" name="TextBox 78">
              <a:extLst>
                <a:ext uri="{FF2B5EF4-FFF2-40B4-BE49-F238E27FC236}">
                  <a16:creationId xmlns="" xmlns:a16="http://schemas.microsoft.com/office/drawing/2014/main" id="{701F5CFD-7EE1-475C-A36F-330184D5C6EC}"/>
                </a:ext>
              </a:extLst>
            </p:cNvPr>
            <p:cNvSpPr txBox="1"/>
            <p:nvPr/>
          </p:nvSpPr>
          <p:spPr>
            <a:xfrm rot="16200000">
              <a:off x="-738260" y="3189608"/>
              <a:ext cx="19920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36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baldah</a:t>
              </a:r>
              <a:endParaRPr lang="en-US" sz="36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80" name="Picture 79">
              <a:extLst>
                <a:ext uri="{FF2B5EF4-FFF2-40B4-BE49-F238E27FC236}">
                  <a16:creationId xmlns="" xmlns:a16="http://schemas.microsoft.com/office/drawing/2014/main" id="{B9F42291-FBD0-4239-8D69-22035DCB4AE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491912" y="3247473"/>
              <a:ext cx="530600" cy="530600"/>
            </a:xfrm>
            <a:prstGeom prst="rect">
              <a:avLst/>
            </a:prstGeom>
          </p:spPr>
        </p:pic>
      </p:grpSp>
      <p:sp>
        <p:nvSpPr>
          <p:cNvPr id="83" name="TextBox 82">
            <a:extLst>
              <a:ext uri="{FF2B5EF4-FFF2-40B4-BE49-F238E27FC236}">
                <a16:creationId xmlns="" xmlns:a16="http://schemas.microsoft.com/office/drawing/2014/main" id="{A94C4F95-2EDE-46B0-8B26-C72D6D3C8DB3}"/>
              </a:ext>
            </a:extLst>
          </p:cNvPr>
          <p:cNvSpPr txBox="1"/>
          <p:nvPr/>
        </p:nvSpPr>
        <p:spPr>
          <a:xfrm>
            <a:off x="4533445" y="1668211"/>
            <a:ext cx="40454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800" b="1" dirty="0" smtClean="0">
                <a:latin typeface="Tw Cen MT" panose="020B0602020104020603" pitchFamily="34" charset="0"/>
              </a:rPr>
              <a:t>Zurriyah Thayyibah</a:t>
            </a:r>
            <a:endParaRPr lang="en-US" sz="2800" b="1" dirty="0">
              <a:latin typeface="Tw Cen MT" panose="020B0602020104020603" pitchFamily="34" charset="0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="" xmlns:a16="http://schemas.microsoft.com/office/drawing/2014/main" id="{944799B2-E7B9-4C01-A37D-BB60C6C75D12}"/>
              </a:ext>
            </a:extLst>
          </p:cNvPr>
          <p:cNvSpPr txBox="1"/>
          <p:nvPr/>
        </p:nvSpPr>
        <p:spPr>
          <a:xfrm>
            <a:off x="1800665" y="2521220"/>
            <a:ext cx="870156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b="1" dirty="0" smtClean="0">
                <a:latin typeface="Tw Cen MT" panose="020B0602020104020603" pitchFamily="34" charset="0"/>
              </a:rPr>
              <a:t>Peran Kepala Keluarga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d-ID" sz="2000" dirty="0" smtClean="0">
                <a:latin typeface="Tw Cen MT" panose="020B0602020104020603" pitchFamily="34" charset="0"/>
              </a:rPr>
              <a:t>Merawat dan mengasuh dengan baik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d-ID" sz="2000" dirty="0" smtClean="0">
                <a:latin typeface="Tw Cen MT" panose="020B0602020104020603" pitchFamily="34" charset="0"/>
              </a:rPr>
              <a:t>Menyiapkan generasi yang handal, kuat dan cerdas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d-ID" sz="2000" dirty="0" smtClean="0">
                <a:latin typeface="Tw Cen MT" panose="020B0602020104020603" pitchFamily="34" charset="0"/>
              </a:rPr>
              <a:t>Menjaga kerabat dekat</a:t>
            </a:r>
            <a:endParaRPr lang="en-US" sz="2000" dirty="0">
              <a:latin typeface="Tw Cen MT" panose="020B0602020104020603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="" xmlns:a16="http://schemas.microsoft.com/office/drawing/2014/main" id="{944799B2-E7B9-4C01-A37D-BB60C6C75D12}"/>
              </a:ext>
            </a:extLst>
          </p:cNvPr>
          <p:cNvSpPr txBox="1"/>
          <p:nvPr/>
        </p:nvSpPr>
        <p:spPr>
          <a:xfrm>
            <a:off x="1800665" y="4236004"/>
            <a:ext cx="870156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b="1" dirty="0" smtClean="0">
                <a:latin typeface="Tw Cen MT" panose="020B0602020104020603" pitchFamily="34" charset="0"/>
              </a:rPr>
              <a:t>Indikator Keluarga Harmonis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d-ID" sz="2000" dirty="0" smtClean="0">
                <a:latin typeface="Tw Cen MT" panose="020B0602020104020603" pitchFamily="34" charset="0"/>
              </a:rPr>
              <a:t>Sakinah, mawaddah dan rahmah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d-ID" sz="2000" dirty="0" smtClean="0">
                <a:latin typeface="Tw Cen MT" panose="020B0602020104020603" pitchFamily="34" charset="0"/>
              </a:rPr>
              <a:t>Pengetahuan dan pengamalan agama yang baik</a:t>
            </a:r>
            <a:endParaRPr lang="en-US" sz="2000" dirty="0">
              <a:latin typeface="Tw Cen MT" panose="020B0602020104020603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2730" y="276031"/>
            <a:ext cx="1386863" cy="1386863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3038879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1242</TotalTime>
  <Words>437</Words>
  <Application>Microsoft Macintosh PowerPoint</Application>
  <PresentationFormat>Widescreen</PresentationFormat>
  <Paragraphs>105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Calibri</vt:lpstr>
      <vt:lpstr>Calibri Light</vt:lpstr>
      <vt:lpstr>Tw Cen MT</vt:lpstr>
      <vt:lpstr>Wingdings</vt:lpstr>
      <vt:lpstr>Arial</vt:lpstr>
      <vt:lpstr>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Zähringer</dc:creator>
  <cp:lastModifiedBy>Microsoft Office User</cp:lastModifiedBy>
  <cp:revision>102</cp:revision>
  <dcterms:created xsi:type="dcterms:W3CDTF">2017-01-05T13:17:27Z</dcterms:created>
  <dcterms:modified xsi:type="dcterms:W3CDTF">2020-07-19T02:20:22Z</dcterms:modified>
</cp:coreProperties>
</file>