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8" r:id="rId3"/>
    <p:sldId id="279" r:id="rId4"/>
    <p:sldId id="280" r:id="rId5"/>
    <p:sldId id="289" r:id="rId6"/>
    <p:sldId id="282" r:id="rId7"/>
    <p:sldId id="284" r:id="rId8"/>
    <p:sldId id="291" r:id="rId9"/>
    <p:sldId id="28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5D7373"/>
    <a:srgbClr val="FEC630"/>
    <a:srgbClr val="52CBBE"/>
    <a:srgbClr val="FF5969"/>
    <a:srgbClr val="00A0A8"/>
    <a:srgbClr val="52C9BD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20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28.05.2020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1078174" y="1338291"/>
            <a:ext cx="101437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60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Membangun Qaryah Thayyibah Menuju Negeri Gemah Ripah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4101808" y="4918951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1078174" y="3759023"/>
            <a:ext cx="10187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M. Zainuddin</a:t>
            </a:r>
            <a:endParaRPr lang="en-US" sz="28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1003903" y="382947"/>
            <a:ext cx="10143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dirty="0" err="1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Three</a:t>
            </a:r>
            <a:r>
              <a:rPr lang="id-ID" sz="44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id-ID" sz="4400" dirty="0" err="1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Unities</a:t>
            </a:r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id-ID" sz="44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of Relationship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36779" y="1774208"/>
            <a:ext cx="5677986" cy="4278768"/>
            <a:chOff x="3728356" y="1774209"/>
            <a:chExt cx="4694830" cy="3537890"/>
          </a:xfrm>
        </p:grpSpPr>
        <p:grpSp>
          <p:nvGrpSpPr>
            <p:cNvPr id="5" name="Group 4"/>
            <p:cNvGrpSpPr/>
            <p:nvPr/>
          </p:nvGrpSpPr>
          <p:grpSpPr>
            <a:xfrm>
              <a:off x="4902064" y="1774209"/>
              <a:ext cx="2347415" cy="1760562"/>
              <a:chOff x="4902064" y="1774209"/>
              <a:chExt cx="2347415" cy="1760562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4902064" y="1774209"/>
                <a:ext cx="2347415" cy="1760562"/>
              </a:xfrm>
              <a:prstGeom prst="triangle">
                <a:avLst/>
              </a:prstGeom>
              <a:solidFill>
                <a:srgbClr val="FF59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200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481301" y="2166542"/>
                <a:ext cx="1188940" cy="1336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</a:pPr>
                <a:r>
                  <a:rPr lang="id-ID" u="sng" dirty="0" smtClean="0">
                    <a:solidFill>
                      <a:prstClr val="white"/>
                    </a:solidFill>
                  </a:rPr>
                  <a:t>Tuhan</a:t>
                </a:r>
                <a:endParaRPr lang="id-ID" u="sng" dirty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endParaRPr lang="id-ID" sz="1200" dirty="0" smtClean="0">
                  <a:solidFill>
                    <a:prstClr val="white"/>
                  </a:solidFill>
                </a:endParaRPr>
              </a:p>
              <a:p>
                <a:pPr marL="3556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Syahadah</a:t>
                </a:r>
                <a:endParaRPr lang="id-ID" sz="1200" dirty="0">
                  <a:solidFill>
                    <a:prstClr val="white"/>
                  </a:solidFill>
                </a:endParaRPr>
              </a:p>
              <a:p>
                <a:pPr marL="3556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>
                    <a:solidFill>
                      <a:prstClr val="white"/>
                    </a:solidFill>
                  </a:rPr>
                  <a:t>Shalat</a:t>
                </a:r>
              </a:p>
              <a:p>
                <a:pPr marL="3556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>
                    <a:solidFill>
                      <a:prstClr val="white"/>
                    </a:solidFill>
                  </a:rPr>
                  <a:t>Zakat</a:t>
                </a:r>
              </a:p>
              <a:p>
                <a:pPr marL="3556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>
                    <a:solidFill>
                      <a:prstClr val="white"/>
                    </a:solidFill>
                  </a:rPr>
                  <a:t>Puasa</a:t>
                </a:r>
              </a:p>
              <a:p>
                <a:pPr marL="3556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Haji</a:t>
                </a:r>
                <a:endParaRPr lang="id-ID" sz="12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075771" y="3534771"/>
              <a:ext cx="2347415" cy="1768946"/>
              <a:chOff x="6075771" y="3534771"/>
              <a:chExt cx="2347415" cy="1768946"/>
            </a:xfrm>
          </p:grpSpPr>
          <p:sp>
            <p:nvSpPr>
              <p:cNvPr id="15" name="Isosceles Triangle 14"/>
              <p:cNvSpPr/>
              <p:nvPr/>
            </p:nvSpPr>
            <p:spPr>
              <a:xfrm>
                <a:off x="6075771" y="3534771"/>
                <a:ext cx="2347415" cy="1760562"/>
              </a:xfrm>
              <a:prstGeom prst="triangl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685472" y="4120364"/>
                <a:ext cx="1188940" cy="1183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</a:pPr>
                <a:r>
                  <a:rPr lang="id-ID" u="sng" dirty="0" smtClean="0">
                    <a:solidFill>
                      <a:prstClr val="white"/>
                    </a:solidFill>
                  </a:rPr>
                  <a:t>Alam</a:t>
                </a:r>
                <a:endParaRPr lang="id-ID" u="sng" dirty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endParaRPr lang="id-ID" sz="1200" dirty="0" smtClean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Menjaga Alam</a:t>
                </a:r>
                <a:endParaRPr lang="id-ID" sz="1200" dirty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Lingkungan</a:t>
                </a:r>
                <a:endParaRPr lang="id-ID" sz="1200" dirty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Darat / Laut / Udara</a:t>
                </a:r>
                <a:endParaRPr lang="id-ID" sz="12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728356" y="3534771"/>
              <a:ext cx="2347415" cy="1760563"/>
              <a:chOff x="3728356" y="3534771"/>
              <a:chExt cx="2347415" cy="1760563"/>
            </a:xfrm>
          </p:grpSpPr>
          <p:sp>
            <p:nvSpPr>
              <p:cNvPr id="16" name="Isosceles Triangle 15"/>
              <p:cNvSpPr/>
              <p:nvPr/>
            </p:nvSpPr>
            <p:spPr>
              <a:xfrm>
                <a:off x="3728356" y="3534771"/>
                <a:ext cx="2347415" cy="1760562"/>
              </a:xfrm>
              <a:prstGeom prst="triangle">
                <a:avLst/>
              </a:prstGeom>
              <a:solidFill>
                <a:srgbClr val="52CB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307593" y="4111982"/>
                <a:ext cx="1188940" cy="1183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</a:pPr>
                <a:r>
                  <a:rPr lang="id-ID" u="sng" dirty="0" smtClean="0">
                    <a:solidFill>
                      <a:prstClr val="white"/>
                    </a:solidFill>
                  </a:rPr>
                  <a:t>Manusia</a:t>
                </a:r>
                <a:endParaRPr lang="id-ID" u="sng" dirty="0">
                  <a:solidFill>
                    <a:prstClr val="white"/>
                  </a:solidFill>
                </a:endParaRPr>
              </a:p>
              <a:p>
                <a:pPr marL="171450" lvl="0" indent="-171450">
                  <a:buFont typeface="Wingdings" panose="05000000000000000000" pitchFamily="2" charset="2"/>
                  <a:buChar char="§"/>
                </a:pPr>
                <a:endParaRPr lang="id-ID" sz="1200" dirty="0" smtClean="0">
                  <a:solidFill>
                    <a:prstClr val="white"/>
                  </a:solidFill>
                </a:endParaRPr>
              </a:p>
              <a:p>
                <a:pPr marL="1778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Jujur</a:t>
                </a:r>
                <a:endParaRPr lang="id-ID" sz="1200" dirty="0">
                  <a:solidFill>
                    <a:prstClr val="white"/>
                  </a:solidFill>
                </a:endParaRPr>
              </a:p>
              <a:p>
                <a:pPr marL="1778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Amanah</a:t>
                </a:r>
                <a:endParaRPr lang="id-ID" sz="1200" dirty="0">
                  <a:solidFill>
                    <a:prstClr val="white"/>
                  </a:solidFill>
                </a:endParaRPr>
              </a:p>
              <a:p>
                <a:pPr marL="1778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Adil</a:t>
                </a:r>
              </a:p>
              <a:p>
                <a:pPr marL="177800" lvl="0" indent="-171450">
                  <a:buFont typeface="Wingdings" panose="05000000000000000000" pitchFamily="2" charset="2"/>
                  <a:buChar char="§"/>
                </a:pPr>
                <a:r>
                  <a:rPr lang="id-ID" sz="1200" dirty="0" smtClean="0">
                    <a:solidFill>
                      <a:prstClr val="white"/>
                    </a:solidFill>
                  </a:rPr>
                  <a:t>Tanggung Jawab</a:t>
                </a:r>
                <a:endParaRPr lang="id-ID" sz="12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902063" y="3551537"/>
              <a:ext cx="2347415" cy="1760562"/>
              <a:chOff x="4902063" y="3551537"/>
              <a:chExt cx="2347415" cy="1760562"/>
            </a:xfrm>
          </p:grpSpPr>
          <p:sp>
            <p:nvSpPr>
              <p:cNvPr id="29" name="Isosceles Triangle 28"/>
              <p:cNvSpPr/>
              <p:nvPr/>
            </p:nvSpPr>
            <p:spPr>
              <a:xfrm rot="10800000">
                <a:off x="4902063" y="3551537"/>
                <a:ext cx="2347415" cy="176056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511763" y="3951687"/>
                <a:ext cx="1188940" cy="423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150000"/>
                  </a:lnSpc>
                </a:pPr>
                <a:r>
                  <a:rPr lang="id-ID" sz="1600" b="1" dirty="0" smtClean="0">
                    <a:solidFill>
                      <a:srgbClr val="5D7373"/>
                    </a:solidFill>
                  </a:rPr>
                  <a:t>Manusia</a:t>
                </a:r>
                <a:endParaRPr lang="id-ID" sz="1200" b="1" dirty="0">
                  <a:solidFill>
                    <a:srgbClr val="5D7373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973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696036" y="382947"/>
            <a:ext cx="107953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Grand </a:t>
            </a:r>
            <a:r>
              <a:rPr lang="id-ID" sz="2800" dirty="0" err="1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Theory</a:t>
            </a:r>
            <a:r>
              <a:rPr lang="id-ID" sz="28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:</a:t>
            </a:r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</a:p>
          <a:p>
            <a:pPr algn="ctr"/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Teologis, Sosiologis, Kosmologis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765" y="2117872"/>
            <a:ext cx="7651285" cy="23013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52384" y="4707611"/>
            <a:ext cx="1007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dirty="0" smtClean="0"/>
              <a:t>Dan </a:t>
            </a:r>
            <a:r>
              <a:rPr lang="id-ID" i="1" dirty="0"/>
              <a:t>carilah pada apa yang telah </a:t>
            </a:r>
            <a:r>
              <a:rPr lang="id-ID" i="1" smtClean="0"/>
              <a:t>Allah anugerahkan </a:t>
            </a:r>
            <a:r>
              <a:rPr lang="id-ID" i="1" dirty="0" smtClean="0"/>
              <a:t>kepadamu </a:t>
            </a:r>
            <a:r>
              <a:rPr lang="id-ID" i="1" dirty="0"/>
              <a:t>(kebahagiaan) negeri </a:t>
            </a:r>
            <a:r>
              <a:rPr lang="id-ID" i="1" dirty="0" smtClean="0"/>
              <a:t>akhirat, dan </a:t>
            </a:r>
            <a:r>
              <a:rPr lang="id-ID" i="1" dirty="0"/>
              <a:t>janganlah kamu melupakan bagianmu dari (kenikmatan) </a:t>
            </a:r>
            <a:r>
              <a:rPr lang="id-ID" i="1" dirty="0" smtClean="0"/>
              <a:t>dunia dan </a:t>
            </a:r>
            <a:r>
              <a:rPr lang="id-ID" i="1" dirty="0"/>
              <a:t>berbuat baiklah </a:t>
            </a:r>
            <a:r>
              <a:rPr lang="id-ID" i="1" dirty="0" smtClean="0"/>
              <a:t>sebagaimana </a:t>
            </a:r>
            <a:r>
              <a:rPr lang="id-ID" i="1" dirty="0"/>
              <a:t>Allah telah berbuat baik kepadamu, </a:t>
            </a:r>
            <a:r>
              <a:rPr lang="id-ID" i="1" dirty="0" smtClean="0"/>
              <a:t>dan </a:t>
            </a:r>
            <a:r>
              <a:rPr lang="id-ID" i="1" dirty="0"/>
              <a:t>janganlah kamu berbuat kerusakan di </a:t>
            </a:r>
            <a:r>
              <a:rPr lang="id-ID" i="1" dirty="0" smtClean="0"/>
              <a:t>bumi</a:t>
            </a:r>
            <a:r>
              <a:rPr lang="id-ID" i="1" dirty="0"/>
              <a:t>. </a:t>
            </a:r>
            <a:r>
              <a:rPr lang="id-ID" i="1" dirty="0" smtClean="0"/>
              <a:t>Sesungguhnya </a:t>
            </a:r>
            <a:r>
              <a:rPr lang="id-ID" i="1" dirty="0"/>
              <a:t>Allah tidak menyukai orang-orang yang berbuat kerusakan</a:t>
            </a:r>
            <a:r>
              <a:rPr lang="id-ID" i="1" dirty="0" smtClean="0"/>
              <a:t>. </a:t>
            </a:r>
            <a:r>
              <a:rPr lang="id-ID" b="1" i="1" dirty="0" smtClean="0"/>
              <a:t>Al-Qashash : 76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7075327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696036" y="382947"/>
            <a:ext cx="107953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Three </a:t>
            </a:r>
            <a:r>
              <a:rPr lang="id-ID" sz="4400" dirty="0" err="1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Centers</a:t>
            </a:r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id-ID" sz="4400" dirty="0" err="1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of</a:t>
            </a:r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 Citizenship Education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16712" y="1746915"/>
            <a:ext cx="5754026" cy="4059946"/>
            <a:chOff x="3225647" y="1651380"/>
            <a:chExt cx="5754026" cy="4059946"/>
          </a:xfrm>
        </p:grpSpPr>
        <p:sp>
          <p:nvSpPr>
            <p:cNvPr id="16" name="Isosceles Triangle 15"/>
            <p:cNvSpPr/>
            <p:nvPr/>
          </p:nvSpPr>
          <p:spPr>
            <a:xfrm>
              <a:off x="3225647" y="1651380"/>
              <a:ext cx="5754026" cy="4059946"/>
            </a:xfrm>
            <a:prstGeom prst="triangl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23026" y="4907875"/>
              <a:ext cx="1398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2400" b="1" dirty="0">
                  <a:solidFill>
                    <a:schemeClr val="bg1"/>
                  </a:solidFill>
                </a:rPr>
                <a:t>ذرية طيبة</a:t>
              </a:r>
              <a:endParaRPr lang="id-ID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976091" y="1746915"/>
            <a:ext cx="4235269" cy="2988336"/>
            <a:chOff x="3985026" y="1651380"/>
            <a:chExt cx="4235269" cy="2988336"/>
          </a:xfrm>
        </p:grpSpPr>
        <p:sp>
          <p:nvSpPr>
            <p:cNvPr id="6" name="Isosceles Triangle 5"/>
            <p:cNvSpPr/>
            <p:nvPr/>
          </p:nvSpPr>
          <p:spPr>
            <a:xfrm>
              <a:off x="3985026" y="1651380"/>
              <a:ext cx="4235269" cy="2988336"/>
            </a:xfrm>
            <a:prstGeom prst="triangl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73806" y="3863234"/>
              <a:ext cx="12897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2400" b="1" dirty="0">
                  <a:solidFill>
                    <a:schemeClr val="bg1"/>
                  </a:solidFill>
                </a:rPr>
                <a:t>قرية طيبة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742761" y="1746915"/>
            <a:ext cx="2688609" cy="1897038"/>
            <a:chOff x="4751696" y="1651380"/>
            <a:chExt cx="2688609" cy="1897038"/>
          </a:xfrm>
        </p:grpSpPr>
        <p:sp>
          <p:nvSpPr>
            <p:cNvPr id="2" name="Isosceles Triangle 1"/>
            <p:cNvSpPr/>
            <p:nvPr/>
          </p:nvSpPr>
          <p:spPr>
            <a:xfrm>
              <a:off x="4751696" y="1651380"/>
              <a:ext cx="2688609" cy="1897038"/>
            </a:xfrm>
            <a:prstGeom prst="triangl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23931" y="2704355"/>
              <a:ext cx="1139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2400" b="1" dirty="0">
                  <a:solidFill>
                    <a:schemeClr val="bg1"/>
                  </a:solidFill>
                </a:rPr>
                <a:t>بلدة طيبة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8870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11023600" y="2337441"/>
            <a:ext cx="1168400" cy="2360918"/>
            <a:chOff x="11023600" y="2337441"/>
            <a:chExt cx="1168400" cy="2360918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zurriyah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E93C38-ECA5-4094-81E9-196A3BD19EBD}"/>
              </a:ext>
            </a:extLst>
          </p:cNvPr>
          <p:cNvGrpSpPr/>
          <p:nvPr/>
        </p:nvGrpSpPr>
        <p:grpSpPr>
          <a:xfrm>
            <a:off x="0" y="-2"/>
            <a:ext cx="11674291" cy="6858000"/>
            <a:chOff x="213096" y="0"/>
            <a:chExt cx="11447503" cy="68580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C85080E-7B66-43F0-AB4D-3A69B13C005A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39">
              <a:extLst>
                <a:ext uri="{FF2B5EF4-FFF2-40B4-BE49-F238E27FC236}">
                  <a16:creationId xmlns:a16="http://schemas.microsoft.com/office/drawing/2014/main" id="{405DAC1A-9BF8-460E-8D8B-77BFB6B27FF9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DCA374-CD21-448B-8791-8A04A9A9A552}"/>
                </a:ext>
              </a:extLst>
            </p:cNvPr>
            <p:cNvSpPr txBox="1"/>
            <p:nvPr/>
          </p:nvSpPr>
          <p:spPr>
            <a:xfrm rot="16200000">
              <a:off x="10341391" y="31058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qaryah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83A620A7-5483-4447-9670-0F8D67F36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728BA24-99D1-4E44-98AC-50745A94AD6C}"/>
              </a:ext>
            </a:extLst>
          </p:cNvPr>
          <p:cNvGrpSpPr/>
          <p:nvPr/>
        </p:nvGrpSpPr>
        <p:grpSpPr>
          <a:xfrm>
            <a:off x="0" y="12357"/>
            <a:ext cx="11145225" cy="6858000"/>
            <a:chOff x="491575" y="0"/>
            <a:chExt cx="9961092" cy="6858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079FD4E-778D-428A-B08F-1B97893971C7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61">
              <a:extLst>
                <a:ext uri="{FF2B5EF4-FFF2-40B4-BE49-F238E27FC236}">
                  <a16:creationId xmlns:a16="http://schemas.microsoft.com/office/drawing/2014/main" id="{67DB4514-65BA-420D-BBB3-CCF0A5B397C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86CE46E-7143-4535-BF09-36D36B082851}"/>
                </a:ext>
              </a:extLst>
            </p:cNvPr>
            <p:cNvSpPr txBox="1"/>
            <p:nvPr/>
          </p:nvSpPr>
          <p:spPr>
            <a:xfrm rot="16200000">
              <a:off x="9117129" y="3189611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baldah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4E9D2CC3-AE8C-4CF7-AC14-0BF3748D63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A94C4F95-2EDE-46B0-8B26-C72D6D3C8DB3}"/>
              </a:ext>
            </a:extLst>
          </p:cNvPr>
          <p:cNvSpPr txBox="1"/>
          <p:nvPr/>
        </p:nvSpPr>
        <p:spPr>
          <a:xfrm>
            <a:off x="3549894" y="1551964"/>
            <a:ext cx="4045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latin typeface="Tw Cen MT" panose="020B0602020104020603" pitchFamily="34" charset="0"/>
              </a:rPr>
              <a:t>Baldah Thayyibah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091822" y="2928591"/>
            <a:ext cx="79020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200" dirty="0" smtClean="0">
                <a:latin typeface="Tw Cen MT" panose="020B0602020104020603" pitchFamily="34" charset="0"/>
              </a:rPr>
              <a:t>Negeri yang indah, aman, subur, makmur serta penuh limpahan karunia dan ampunan Allah.</a:t>
            </a:r>
            <a:endParaRPr lang="en-US" sz="3200" dirty="0">
              <a:latin typeface="Tw Cen MT" panose="020B06020201040206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611" y="165963"/>
            <a:ext cx="1386000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62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11023600" y="2337441"/>
            <a:ext cx="1168400" cy="2360918"/>
            <a:chOff x="11023600" y="2337441"/>
            <a:chExt cx="1168400" cy="2360918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zurriyah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0422D8F-B19E-425C-93A8-F750F60A06A7}"/>
              </a:ext>
            </a:extLst>
          </p:cNvPr>
          <p:cNvGrpSpPr/>
          <p:nvPr/>
        </p:nvGrpSpPr>
        <p:grpSpPr>
          <a:xfrm>
            <a:off x="-7638543" y="-1"/>
            <a:ext cx="8692332" cy="6858000"/>
            <a:chOff x="718505" y="-1"/>
            <a:chExt cx="8692332" cy="685800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278AF09-2D0C-4E81-816C-BC1D04E40DC2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C2E1C67-7A8F-4EB5-AB00-3C754858084E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795C74-0308-4781-BEE6-B62AE6D17152}"/>
                </a:ext>
              </a:extLst>
            </p:cNvPr>
            <p:cNvSpPr txBox="1"/>
            <p:nvPr/>
          </p:nvSpPr>
          <p:spPr>
            <a:xfrm rot="16200000">
              <a:off x="8091629" y="3189609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qaryah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5C46027-B464-4ADA-A3B8-14FF4471B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738260" y="3189608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baldah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A94C4F95-2EDE-46B0-8B26-C72D6D3C8DB3}"/>
              </a:ext>
            </a:extLst>
          </p:cNvPr>
          <p:cNvSpPr txBox="1"/>
          <p:nvPr/>
        </p:nvSpPr>
        <p:spPr>
          <a:xfrm>
            <a:off x="4533445" y="1668211"/>
            <a:ext cx="4045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latin typeface="Tw Cen MT" panose="020B0602020104020603" pitchFamily="34" charset="0"/>
              </a:rPr>
              <a:t>Zurriyah Thayyibah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800665" y="2521220"/>
            <a:ext cx="87015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latin typeface="Tw Cen MT" panose="020B0602020104020603" pitchFamily="34" charset="0"/>
              </a:rPr>
              <a:t>Peran Kepala Keluarga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Merawat dan mengasuh dengan baik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Menyiapkan generasi yang handal, kuat dan cerdas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Menjaga kerabat dekat</a:t>
            </a: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800665" y="4236004"/>
            <a:ext cx="8701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latin typeface="Tw Cen MT" panose="020B0602020104020603" pitchFamily="34" charset="0"/>
              </a:rPr>
              <a:t>Indikator Keluarga Harmonis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Sakinah, mawaddah dan rahmah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Pengetahuan dan pengamalan agama yang baik</a:t>
            </a:r>
            <a:endParaRPr lang="en-US" sz="2000" dirty="0">
              <a:latin typeface="Tw Cen MT" panose="020B06020201040206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730" y="276031"/>
            <a:ext cx="1386863" cy="138686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03887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66ACF4C-6F8C-46FC-8362-2E05C90EEAFA}"/>
              </a:ext>
            </a:extLst>
          </p:cNvPr>
          <p:cNvGrpSpPr/>
          <p:nvPr/>
        </p:nvGrpSpPr>
        <p:grpSpPr>
          <a:xfrm>
            <a:off x="11023600" y="2337441"/>
            <a:ext cx="1168400" cy="2360918"/>
            <a:chOff x="11023600" y="2337441"/>
            <a:chExt cx="1168400" cy="2360918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99D053-FB83-41F1-B2CB-C10918BC99BC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4373C1-3934-47C3-8F36-E2FB2615CA87}"/>
                </a:ext>
              </a:extLst>
            </p:cNvPr>
            <p:cNvSpPr txBox="1"/>
            <p:nvPr/>
          </p:nvSpPr>
          <p:spPr>
            <a:xfrm rot="16200000">
              <a:off x="10872792" y="31947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zurriyah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5A5E18E8-5A3E-4F1D-8254-6193AA55C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E93C38-ECA5-4094-81E9-196A3BD19EBD}"/>
              </a:ext>
            </a:extLst>
          </p:cNvPr>
          <p:cNvGrpSpPr/>
          <p:nvPr/>
        </p:nvGrpSpPr>
        <p:grpSpPr>
          <a:xfrm>
            <a:off x="226788" y="-86501"/>
            <a:ext cx="11447503" cy="6858000"/>
            <a:chOff x="213096" y="-86499"/>
            <a:chExt cx="11447503" cy="68580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C85080E-7B66-43F0-AB4D-3A69B13C005A}"/>
                </a:ext>
              </a:extLst>
            </p:cNvPr>
            <p:cNvSpPr/>
            <p:nvPr/>
          </p:nvSpPr>
          <p:spPr>
            <a:xfrm>
              <a:off x="213096" y="-86499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39">
              <a:extLst>
                <a:ext uri="{FF2B5EF4-FFF2-40B4-BE49-F238E27FC236}">
                  <a16:creationId xmlns:a16="http://schemas.microsoft.com/office/drawing/2014/main" id="{405DAC1A-9BF8-460E-8D8B-77BFB6B27FF9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DCA374-CD21-448B-8791-8A04A9A9A552}"/>
                </a:ext>
              </a:extLst>
            </p:cNvPr>
            <p:cNvSpPr txBox="1"/>
            <p:nvPr/>
          </p:nvSpPr>
          <p:spPr>
            <a:xfrm rot="16200000">
              <a:off x="10341391" y="31058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qaryah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83A620A7-5483-4447-9670-0F8D67F36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1D48DDF-B760-4AB3-A520-29238CC2C408}"/>
              </a:ext>
            </a:extLst>
          </p:cNvPr>
          <p:cNvGrpSpPr/>
          <p:nvPr/>
        </p:nvGrpSpPr>
        <p:grpSpPr>
          <a:xfrm>
            <a:off x="-9395082" y="-1"/>
            <a:ext cx="9927504" cy="6858000"/>
            <a:chOff x="-9337032" y="-1"/>
            <a:chExt cx="9927504" cy="6858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696B4D-5BCF-47C3-8B8C-BE87154A63B4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AAA7B45-7DAF-4C4D-A930-ABA45AC955DD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01F5CFD-7EE1-475C-A36F-330184D5C6EC}"/>
                </a:ext>
              </a:extLst>
            </p:cNvPr>
            <p:cNvSpPr txBox="1"/>
            <p:nvPr/>
          </p:nvSpPr>
          <p:spPr>
            <a:xfrm rot="16200000">
              <a:off x="-738260" y="3189608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baldah</a:t>
              </a:r>
              <a:endParaRPr lang="en-US" sz="36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B9F42291-FBD0-4239-8D69-22035DCB4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A94C4F95-2EDE-46B0-8B26-C72D6D3C8DB3}"/>
              </a:ext>
            </a:extLst>
          </p:cNvPr>
          <p:cNvSpPr txBox="1"/>
          <p:nvPr/>
        </p:nvSpPr>
        <p:spPr>
          <a:xfrm>
            <a:off x="4533445" y="1668211"/>
            <a:ext cx="4045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latin typeface="Tw Cen MT" panose="020B0602020104020603" pitchFamily="34" charset="0"/>
              </a:rPr>
              <a:t>Qaryah Thayyibah</a:t>
            </a:r>
            <a:endParaRPr lang="en-US" sz="2800" b="1" dirty="0">
              <a:latin typeface="Tw Cen MT" panose="020B06020201040206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800665" y="2521220"/>
            <a:ext cx="870156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latin typeface="Tw Cen MT" panose="020B0602020104020603" pitchFamily="34" charset="0"/>
              </a:rPr>
              <a:t>Indikator Qaryah Thayyibah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Masyarakat yang bebas dari M</a:t>
            </a:r>
            <a:r>
              <a:rPr lang="id-ID" sz="2000" i="1" dirty="0" smtClean="0">
                <a:latin typeface="Tw Cen MT" panose="020B0602020104020603" pitchFamily="34" charset="0"/>
              </a:rPr>
              <a:t>-5 </a:t>
            </a:r>
            <a:r>
              <a:rPr lang="id-ID" sz="2000" dirty="0" smtClean="0">
                <a:latin typeface="Tw Cen MT" panose="020B0602020104020603" pitchFamily="34" charset="0"/>
              </a:rPr>
              <a:t>(</a:t>
            </a:r>
            <a:r>
              <a:rPr lang="id-ID" sz="2000" i="1" dirty="0" smtClean="0">
                <a:latin typeface="Tw Cen MT" panose="020B0602020104020603" pitchFamily="34" charset="0"/>
              </a:rPr>
              <a:t>maling, madon, main, madat</a:t>
            </a:r>
            <a:r>
              <a:rPr lang="id-ID" sz="2000" dirty="0" smtClean="0">
                <a:latin typeface="Tw Cen MT" panose="020B0602020104020603" pitchFamily="34" charset="0"/>
              </a:rPr>
              <a:t>, </a:t>
            </a:r>
            <a:r>
              <a:rPr lang="id-ID" sz="2000" i="1" dirty="0" smtClean="0">
                <a:latin typeface="Tw Cen MT" panose="020B0602020104020603" pitchFamily="34" charset="0"/>
              </a:rPr>
              <a:t>dan</a:t>
            </a:r>
            <a:r>
              <a:rPr lang="id-ID" sz="2000" dirty="0" smtClean="0">
                <a:latin typeface="Tw Cen MT" panose="020B0602020104020603" pitchFamily="34" charset="0"/>
              </a:rPr>
              <a:t> </a:t>
            </a:r>
            <a:r>
              <a:rPr lang="id-ID" sz="2000" i="1" dirty="0" smtClean="0">
                <a:latin typeface="Tw Cen MT" panose="020B0602020104020603" pitchFamily="34" charset="0"/>
              </a:rPr>
              <a:t>mabuk</a:t>
            </a:r>
            <a:r>
              <a:rPr lang="id-ID" sz="2000" dirty="0" smtClean="0">
                <a:latin typeface="Tw Cen MT" panose="020B06020201040206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Lingkungan yang bersih, sehat, dan indah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Warga yang hidup rukun, tentram, dan makmur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Tempat ibadah yang marak</a:t>
            </a: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4799B2-E7B9-4C01-A37D-BB60C6C75D12}"/>
              </a:ext>
            </a:extLst>
          </p:cNvPr>
          <p:cNvSpPr txBox="1"/>
          <p:nvPr/>
        </p:nvSpPr>
        <p:spPr>
          <a:xfrm>
            <a:off x="1800665" y="4404657"/>
            <a:ext cx="870156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latin typeface="Tw Cen MT" panose="020B0602020104020603" pitchFamily="34" charset="0"/>
              </a:rPr>
              <a:t>Pendekatan Qaryah Thayyibah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i="1" dirty="0" err="1" smtClean="0">
                <a:latin typeface="Tw Cen MT" panose="020B0602020104020603" pitchFamily="34" charset="0"/>
              </a:rPr>
              <a:t>Role</a:t>
            </a:r>
            <a:r>
              <a:rPr lang="id-ID" sz="2000" i="1" dirty="0" smtClean="0">
                <a:latin typeface="Tw Cen MT" panose="020B0602020104020603" pitchFamily="34" charset="0"/>
              </a:rPr>
              <a:t> Model</a:t>
            </a:r>
            <a:r>
              <a:rPr lang="id-ID" sz="2000" dirty="0" smtClean="0">
                <a:latin typeface="Tw Cen MT" panose="020B0602020104020603" pitchFamily="34" charset="0"/>
              </a:rPr>
              <a:t> (Memerankan </a:t>
            </a:r>
            <a:r>
              <a:rPr lang="id-ID" sz="2000" i="1" dirty="0" err="1" smtClean="0">
                <a:latin typeface="Tw Cen MT" panose="020B0602020104020603" pitchFamily="34" charset="0"/>
              </a:rPr>
              <a:t>key</a:t>
            </a:r>
            <a:r>
              <a:rPr lang="id-ID" sz="2000" i="1" dirty="0" smtClean="0">
                <a:latin typeface="Tw Cen MT" panose="020B0602020104020603" pitchFamily="34" charset="0"/>
              </a:rPr>
              <a:t> </a:t>
            </a:r>
            <a:r>
              <a:rPr lang="id-ID" sz="2000" i="1" dirty="0" err="1" smtClean="0">
                <a:latin typeface="Tw Cen MT" panose="020B0602020104020603" pitchFamily="34" charset="0"/>
              </a:rPr>
              <a:t>persons</a:t>
            </a:r>
            <a:r>
              <a:rPr lang="id-ID" sz="2000" dirty="0" smtClean="0">
                <a:latin typeface="Tw Cen MT" panose="020B0602020104020603" pitchFamily="34" charset="0"/>
              </a:rPr>
              <a:t>: RT, RW, lurah, </a:t>
            </a:r>
            <a:r>
              <a:rPr lang="id-ID" sz="2000" dirty="0" err="1" smtClean="0">
                <a:latin typeface="Tw Cen MT" panose="020B0602020104020603" pitchFamily="34" charset="0"/>
              </a:rPr>
              <a:t>dll</a:t>
            </a:r>
            <a:r>
              <a:rPr lang="id-ID" sz="2000" dirty="0" smtClean="0">
                <a:latin typeface="Tw Cen MT" panose="020B0602020104020603" pitchFamily="34" charset="0"/>
              </a:rPr>
              <a:t>) dengan memberi teladan yang baik (</a:t>
            </a:r>
            <a:r>
              <a:rPr lang="id-ID" sz="2000" i="1" dirty="0" smtClean="0">
                <a:latin typeface="Tw Cen MT" panose="020B0602020104020603" pitchFamily="34" charset="0"/>
              </a:rPr>
              <a:t>uswah </a:t>
            </a:r>
            <a:r>
              <a:rPr lang="id-ID" sz="2000" i="1" dirty="0" err="1" smtClean="0">
                <a:latin typeface="Tw Cen MT" panose="020B0602020104020603" pitchFamily="34" charset="0"/>
              </a:rPr>
              <a:t>hasanah</a:t>
            </a:r>
            <a:r>
              <a:rPr lang="id-ID" sz="2000" dirty="0" smtClean="0">
                <a:latin typeface="Tw Cen MT" panose="020B06020201040206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>
                <a:latin typeface="Tw Cen MT" panose="020B0602020104020603" pitchFamily="34" charset="0"/>
              </a:rPr>
              <a:t>Mengimplementasikan manajemen dan leadership yang baik (niat, khidmat, ikhtiar, amal dan doa, muhasabah, </a:t>
            </a:r>
            <a:r>
              <a:rPr lang="id-ID" sz="2000" dirty="0" err="1" smtClean="0">
                <a:latin typeface="Tw Cen MT" panose="020B0602020104020603" pitchFamily="34" charset="0"/>
              </a:rPr>
              <a:t>mudawamah</a:t>
            </a:r>
            <a:r>
              <a:rPr lang="id-ID" sz="2000" dirty="0" smtClean="0">
                <a:latin typeface="Tw Cen MT" panose="020B0602020104020603" pitchFamily="34" charset="0"/>
              </a:rPr>
              <a:t> dan </a:t>
            </a:r>
            <a:r>
              <a:rPr lang="id-ID" sz="2000" dirty="0" err="1" smtClean="0">
                <a:latin typeface="Tw Cen MT" panose="020B0602020104020603" pitchFamily="34" charset="0"/>
              </a:rPr>
              <a:t>istiqamah</a:t>
            </a:r>
            <a:r>
              <a:rPr lang="id-ID" sz="2000" dirty="0" smtClean="0">
                <a:latin typeface="Tw Cen MT" panose="020B0602020104020603" pitchFamily="34" charset="0"/>
              </a:rPr>
              <a:t>)</a:t>
            </a:r>
            <a:endParaRPr lang="en-US" sz="2000" dirty="0">
              <a:latin typeface="Tw Cen MT" panose="020B06020201040206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162" y="190321"/>
            <a:ext cx="1386000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426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C6AD48D-0CD1-414E-BB43-3C6997810727}"/>
              </a:ext>
            </a:extLst>
          </p:cNvPr>
          <p:cNvGrpSpPr/>
          <p:nvPr/>
        </p:nvGrpSpPr>
        <p:grpSpPr>
          <a:xfrm>
            <a:off x="1803294" y="1720045"/>
            <a:ext cx="9114914" cy="540000"/>
            <a:chOff x="764723" y="2277144"/>
            <a:chExt cx="9114914" cy="5400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85BDDBC-B31F-43B7-9760-DB6417E2C3E1}"/>
                </a:ext>
              </a:extLst>
            </p:cNvPr>
            <p:cNvSpPr/>
            <p:nvPr/>
          </p:nvSpPr>
          <p:spPr>
            <a:xfrm>
              <a:off x="764723" y="2277144"/>
              <a:ext cx="540000" cy="5400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82140ED-95FC-4301-8DAC-F337CD95C7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723" y="2367144"/>
              <a:ext cx="360000" cy="3600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5327AF2-7E8F-4A6D-BF38-42C375637900}"/>
                </a:ext>
              </a:extLst>
            </p:cNvPr>
            <p:cNvSpPr txBox="1"/>
            <p:nvPr/>
          </p:nvSpPr>
          <p:spPr>
            <a:xfrm>
              <a:off x="1572258" y="2357812"/>
              <a:ext cx="83073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Memberikan bimbingan dan pengasuhan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1003903" y="382947"/>
            <a:ext cx="10143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Amal Usaha Yang Dilakukan</a:t>
            </a:r>
            <a:endParaRPr lang="en-US" sz="4400" dirty="0">
              <a:solidFill>
                <a:schemeClr val="bg1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803294" y="2627301"/>
            <a:ext cx="9114914" cy="540000"/>
            <a:chOff x="1803294" y="2627301"/>
            <a:chExt cx="9114914" cy="5400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C6AD48D-0CD1-414E-BB43-3C6997810727}"/>
                </a:ext>
              </a:extLst>
            </p:cNvPr>
            <p:cNvGrpSpPr/>
            <p:nvPr/>
          </p:nvGrpSpPr>
          <p:grpSpPr>
            <a:xfrm>
              <a:off x="1803294" y="2627301"/>
              <a:ext cx="9114914" cy="540000"/>
              <a:chOff x="764723" y="2277144"/>
              <a:chExt cx="9114914" cy="540000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F85BDDBC-B31F-43B7-9760-DB6417E2C3E1}"/>
                  </a:ext>
                </a:extLst>
              </p:cNvPr>
              <p:cNvSpPr/>
              <p:nvPr/>
            </p:nvSpPr>
            <p:spPr>
              <a:xfrm>
                <a:off x="764723" y="2277144"/>
                <a:ext cx="540000" cy="540000"/>
              </a:xfrm>
              <a:prstGeom prst="ellipse">
                <a:avLst/>
              </a:prstGeom>
              <a:solidFill>
                <a:srgbClr val="52CB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5327AF2-7E8F-4A6D-BF38-42C375637900}"/>
                  </a:ext>
                </a:extLst>
              </p:cNvPr>
              <p:cNvSpPr txBox="1"/>
              <p:nvPr/>
            </p:nvSpPr>
            <p:spPr>
              <a:xfrm>
                <a:off x="1572258" y="2357812"/>
                <a:ext cx="83073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Konseling keluarga </a:t>
                </a:r>
                <a:r>
                  <a:rPr lang="id-ID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sakinah melalui majlis </a:t>
                </a:r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ta’lim dan zikir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endParaRPr>
              </a:p>
            </p:txBody>
          </p:sp>
        </p:grp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A4D7FB81-B084-4DC3-9A67-0B008D21D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2097" y="2748913"/>
              <a:ext cx="288000" cy="288000"/>
            </a:xfrm>
            <a:prstGeom prst="rect">
              <a:avLst/>
            </a:prstGeom>
          </p:spPr>
        </p:pic>
      </p:grpSp>
      <p:grpSp>
        <p:nvGrpSpPr>
          <p:cNvPr id="53" name="Group 52"/>
          <p:cNvGrpSpPr/>
          <p:nvPr/>
        </p:nvGrpSpPr>
        <p:grpSpPr>
          <a:xfrm>
            <a:off x="1803294" y="3534557"/>
            <a:ext cx="9114914" cy="540000"/>
            <a:chOff x="1803294" y="3534557"/>
            <a:chExt cx="9114914" cy="5400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C6AD48D-0CD1-414E-BB43-3C6997810727}"/>
                </a:ext>
              </a:extLst>
            </p:cNvPr>
            <p:cNvGrpSpPr/>
            <p:nvPr/>
          </p:nvGrpSpPr>
          <p:grpSpPr>
            <a:xfrm>
              <a:off x="1803294" y="3534557"/>
              <a:ext cx="9114914" cy="540000"/>
              <a:chOff x="764723" y="2277144"/>
              <a:chExt cx="9114914" cy="540000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F85BDDBC-B31F-43B7-9760-DB6417E2C3E1}"/>
                  </a:ext>
                </a:extLst>
              </p:cNvPr>
              <p:cNvSpPr/>
              <p:nvPr/>
            </p:nvSpPr>
            <p:spPr>
              <a:xfrm>
                <a:off x="764723" y="2277144"/>
                <a:ext cx="540000" cy="540000"/>
              </a:xfrm>
              <a:prstGeom prst="ellipse">
                <a:avLst/>
              </a:prstGeom>
              <a:solidFill>
                <a:srgbClr val="FEC63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5327AF2-7E8F-4A6D-BF38-42C375637900}"/>
                  </a:ext>
                </a:extLst>
              </p:cNvPr>
              <p:cNvSpPr txBox="1"/>
              <p:nvPr/>
            </p:nvSpPr>
            <p:spPr>
              <a:xfrm>
                <a:off x="1572258" y="2357812"/>
                <a:ext cx="83073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Menyalurkan modal usaha mandiri </a:t>
                </a:r>
                <a:r>
                  <a:rPr lang="id-ID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melalui distribusi </a:t>
                </a:r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zakat, infak dan shadaqah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endParaRPr>
              </a:p>
            </p:txBody>
          </p:sp>
        </p:grp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C36A46DF-C5EF-4990-AF0A-E42AC4D27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202" y="3655033"/>
              <a:ext cx="288000" cy="288000"/>
            </a:xfrm>
            <a:prstGeom prst="rect">
              <a:avLst/>
            </a:prstGeom>
          </p:spPr>
        </p:pic>
      </p:grpSp>
      <p:grpSp>
        <p:nvGrpSpPr>
          <p:cNvPr id="54" name="Group 53"/>
          <p:cNvGrpSpPr/>
          <p:nvPr/>
        </p:nvGrpSpPr>
        <p:grpSpPr>
          <a:xfrm>
            <a:off x="1803294" y="4441813"/>
            <a:ext cx="9114914" cy="540000"/>
            <a:chOff x="1803294" y="4441813"/>
            <a:chExt cx="9114914" cy="54000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C6AD48D-0CD1-414E-BB43-3C6997810727}"/>
                </a:ext>
              </a:extLst>
            </p:cNvPr>
            <p:cNvGrpSpPr/>
            <p:nvPr/>
          </p:nvGrpSpPr>
          <p:grpSpPr>
            <a:xfrm>
              <a:off x="1803294" y="4441813"/>
              <a:ext cx="9114914" cy="540000"/>
              <a:chOff x="764723" y="2277144"/>
              <a:chExt cx="9114914" cy="54000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F85BDDBC-B31F-43B7-9760-DB6417E2C3E1}"/>
                  </a:ext>
                </a:extLst>
              </p:cNvPr>
              <p:cNvSpPr/>
              <p:nvPr/>
            </p:nvSpPr>
            <p:spPr>
              <a:xfrm>
                <a:off x="764723" y="2277144"/>
                <a:ext cx="540000" cy="540000"/>
              </a:xfrm>
              <a:prstGeom prst="ellipse">
                <a:avLst/>
              </a:prstGeom>
              <a:solidFill>
                <a:srgbClr val="5D73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5327AF2-7E8F-4A6D-BF38-42C375637900}"/>
                  </a:ext>
                </a:extLst>
              </p:cNvPr>
              <p:cNvSpPr txBox="1"/>
              <p:nvPr/>
            </p:nvSpPr>
            <p:spPr>
              <a:xfrm>
                <a:off x="1572258" y="2357812"/>
                <a:ext cx="83073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Pelatihan berwirausaha bermitra </a:t>
                </a:r>
                <a:r>
                  <a:rPr lang="id-ID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dengan para </a:t>
                </a:r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pengusaha dan para dermawan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endParaRPr>
              </a:p>
            </p:txBody>
          </p:sp>
        </p:grp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B65C3870-E0A5-4D36-9FAA-C5AF4FDEC84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9294" y="4567813"/>
              <a:ext cx="288000" cy="288000"/>
            </a:xfrm>
            <a:prstGeom prst="rect">
              <a:avLst/>
            </a:prstGeom>
          </p:spPr>
        </p:pic>
      </p:grpSp>
      <p:grpSp>
        <p:nvGrpSpPr>
          <p:cNvPr id="55" name="Group 54"/>
          <p:cNvGrpSpPr/>
          <p:nvPr/>
        </p:nvGrpSpPr>
        <p:grpSpPr>
          <a:xfrm>
            <a:off x="1803294" y="5349069"/>
            <a:ext cx="9114914" cy="540000"/>
            <a:chOff x="1803294" y="5349069"/>
            <a:chExt cx="9114914" cy="540000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C6AD48D-0CD1-414E-BB43-3C6997810727}"/>
                </a:ext>
              </a:extLst>
            </p:cNvPr>
            <p:cNvGrpSpPr/>
            <p:nvPr/>
          </p:nvGrpSpPr>
          <p:grpSpPr>
            <a:xfrm>
              <a:off x="1803294" y="5349069"/>
              <a:ext cx="9114914" cy="540000"/>
              <a:chOff x="764723" y="2277144"/>
              <a:chExt cx="9114914" cy="540000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F85BDDBC-B31F-43B7-9760-DB6417E2C3E1}"/>
                  </a:ext>
                </a:extLst>
              </p:cNvPr>
              <p:cNvSpPr/>
              <p:nvPr/>
            </p:nvSpPr>
            <p:spPr>
              <a:xfrm>
                <a:off x="764723" y="2277144"/>
                <a:ext cx="540000" cy="5400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5327AF2-7E8F-4A6D-BF38-42C375637900}"/>
                  </a:ext>
                </a:extLst>
              </p:cNvPr>
              <p:cNvSpPr txBox="1"/>
              <p:nvPr/>
            </p:nvSpPr>
            <p:spPr>
              <a:xfrm>
                <a:off x="1572258" y="2357812"/>
                <a:ext cx="83073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</a:rPr>
                  <a:t>Literasi dan pemanfaatan IT yang baik dan benar</a:t>
                </a:r>
                <a:endPara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endParaRPr>
              </a:p>
            </p:txBody>
          </p:sp>
        </p:grpSp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CA1D8E3A-C8FE-4ACC-B801-1B926BC09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1294" y="5457069"/>
              <a:ext cx="324000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290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1446664" y="1338291"/>
            <a:ext cx="93350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8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Terima Kasih</a:t>
            </a:r>
            <a:endParaRPr lang="en-US" sz="11800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38080" y="5690594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45C48D5-043B-42DB-9E49-942149A27AE4}"/>
              </a:ext>
            </a:extLst>
          </p:cNvPr>
          <p:cNvSpPr txBox="1"/>
          <p:nvPr/>
        </p:nvSpPr>
        <p:spPr>
          <a:xfrm>
            <a:off x="2469795" y="3399839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100" dirty="0">
                <a:solidFill>
                  <a:srgbClr val="52CBBE"/>
                </a:solidFill>
                <a:latin typeface="Tw Cen MT" panose="020B0602020104020603" pitchFamily="34" charset="0"/>
              </a:rPr>
              <a:t>Prof. Dr. M. Zainuddin, </a:t>
            </a:r>
            <a:r>
              <a:rPr lang="pl-PL" sz="41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MA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1787857" y="4330870"/>
            <a:ext cx="8639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Guru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Besar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FITK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dan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Wakil </a:t>
            </a:r>
            <a:r>
              <a:rPr lang="en-US" sz="2800" dirty="0" err="1" smtClean="0">
                <a:solidFill>
                  <a:srgbClr val="5D7373"/>
                </a:solidFill>
                <a:latin typeface="Tw Cen MT" panose="020B0602020104020603" pitchFamily="34" charset="0"/>
              </a:rPr>
              <a:t>Rektor</a:t>
            </a:r>
            <a:endParaRPr lang="id-ID" sz="2800" dirty="0" smtClean="0">
              <a:solidFill>
                <a:srgbClr val="5D7373"/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800" dirty="0" err="1" smtClean="0">
                <a:solidFill>
                  <a:srgbClr val="5D7373"/>
                </a:solidFill>
                <a:latin typeface="Tw Cen MT" panose="020B0602020104020603" pitchFamily="34" charset="0"/>
              </a:rPr>
              <a:t>Bidang</a:t>
            </a:r>
            <a:r>
              <a:rPr 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 smtClean="0">
                <a:solidFill>
                  <a:srgbClr val="5D7373"/>
                </a:solidFill>
                <a:latin typeface="Tw Cen MT" panose="020B0602020104020603" pitchFamily="34" charset="0"/>
              </a:rPr>
              <a:t>Akademik</a:t>
            </a:r>
            <a:r>
              <a:rPr lang="id-ID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UIN </a:t>
            </a:r>
            <a:r>
              <a:rPr lang="en-US" sz="2800" dirty="0" err="1">
                <a:solidFill>
                  <a:srgbClr val="5D7373"/>
                </a:solidFill>
                <a:latin typeface="Tw Cen MT" panose="020B0602020104020603" pitchFamily="34" charset="0"/>
              </a:rPr>
              <a:t>Maulana</a:t>
            </a:r>
            <a:r>
              <a:rPr 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 Malik Ibrahim Malang</a:t>
            </a:r>
          </a:p>
        </p:txBody>
      </p:sp>
    </p:spTree>
    <p:extLst>
      <p:ext uri="{BB962C8B-B14F-4D97-AF65-F5344CB8AC3E}">
        <p14:creationId xmlns:p14="http://schemas.microsoft.com/office/powerpoint/2010/main" val="16022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334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Tw Cen MT</vt:lpstr>
      <vt:lpstr>Wingdings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qk564</cp:lastModifiedBy>
  <cp:revision>84</cp:revision>
  <dcterms:created xsi:type="dcterms:W3CDTF">2017-01-05T13:17:27Z</dcterms:created>
  <dcterms:modified xsi:type="dcterms:W3CDTF">2020-05-28T01:43:24Z</dcterms:modified>
</cp:coreProperties>
</file>