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9"/>
  </p:notesMasterIdLst>
  <p:handoutMasterIdLst>
    <p:handoutMasterId r:id="rId40"/>
  </p:handoutMasterIdLst>
  <p:sldIdLst>
    <p:sldId id="314" r:id="rId3"/>
    <p:sldId id="542" r:id="rId4"/>
    <p:sldId id="530" r:id="rId5"/>
    <p:sldId id="531" r:id="rId6"/>
    <p:sldId id="446" r:id="rId7"/>
    <p:sldId id="429" r:id="rId8"/>
    <p:sldId id="439" r:id="rId9"/>
    <p:sldId id="442" r:id="rId10"/>
    <p:sldId id="532" r:id="rId11"/>
    <p:sldId id="533" r:id="rId12"/>
    <p:sldId id="431" r:id="rId13"/>
    <p:sldId id="373" r:id="rId14"/>
    <p:sldId id="374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384" r:id="rId25"/>
    <p:sldId id="488" r:id="rId26"/>
    <p:sldId id="489" r:id="rId27"/>
    <p:sldId id="436" r:id="rId28"/>
    <p:sldId id="524" r:id="rId29"/>
    <p:sldId id="527" r:id="rId30"/>
    <p:sldId id="528" r:id="rId31"/>
    <p:sldId id="503" r:id="rId32"/>
    <p:sldId id="588" r:id="rId33"/>
    <p:sldId id="584" r:id="rId34"/>
    <p:sldId id="589" r:id="rId35"/>
    <p:sldId id="585" r:id="rId36"/>
    <p:sldId id="586" r:id="rId37"/>
    <p:sldId id="590" r:id="rId38"/>
  </p:sldIdLst>
  <p:sldSz cx="9144000" cy="6858000" type="screen4x3"/>
  <p:notesSz cx="9945688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>
          <p15:clr>
            <a:srgbClr val="A4A3A4"/>
          </p15:clr>
        </p15:guide>
        <p15:guide id="2" pos="28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00"/>
    <a:srgbClr val="FFFF99"/>
    <a:srgbClr val="CCCCFF"/>
    <a:srgbClr val="003300"/>
    <a:srgbClr val="996633"/>
    <a:srgbClr val="FF99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/>
    <p:restoredTop sz="94664"/>
  </p:normalViewPr>
  <p:slideViewPr>
    <p:cSldViewPr showGuides="1">
      <p:cViewPr varScale="1">
        <p:scale>
          <a:sx n="70" d="100"/>
          <a:sy n="70" d="100"/>
        </p:scale>
        <p:origin x="1380" y="54"/>
      </p:cViewPr>
      <p:guideLst>
        <p:guide orient="horz" pos="2121"/>
        <p:guide pos="28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38" y="0"/>
            <a:ext cx="4310063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038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038" y="0"/>
            <a:ext cx="4310063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57550" y="514350"/>
            <a:ext cx="3429000" cy="2571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3" y="3257550"/>
            <a:ext cx="7954963" cy="3086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38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12</a:t>
            </a:fld>
            <a:endParaRPr lang="en-US" sz="1200" dirty="0"/>
          </a:p>
        </p:txBody>
      </p:sp>
      <p:sp>
        <p:nvSpPr>
          <p:cNvPr id="4301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xfrm>
            <a:off x="995363" y="3257550"/>
            <a:ext cx="7954962" cy="30861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x-non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21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995363" y="3257550"/>
            <a:ext cx="7954962" cy="30861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x-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22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995363" y="3257550"/>
            <a:ext cx="7954962" cy="30861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x-non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24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995363" y="3257550"/>
            <a:ext cx="7954962" cy="30861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x-non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25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995363" y="3257550"/>
            <a:ext cx="7954962" cy="30861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x-non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/>
          </p:cNvSpPr>
          <p:nvPr>
            <p:ph type="sldNum" sz="quarter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26</a:t>
            </a:fld>
            <a:endParaRPr lang="en-US" sz="1200" dirty="0"/>
          </a:p>
        </p:txBody>
      </p:sp>
      <p:sp>
        <p:nvSpPr>
          <p:cNvPr id="552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9138" y="514350"/>
            <a:ext cx="3429000" cy="2571750"/>
          </a:xfrm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>
          <a:xfrm>
            <a:off x="1325563" y="3257550"/>
            <a:ext cx="7294562" cy="3086100"/>
          </a:xfrm>
        </p:spPr>
        <p:txBody>
          <a:bodyPr wrap="square" lIns="91440" tIns="45720" rIns="91440" bIns="45720" anchor="t"/>
          <a:lstStyle/>
          <a:p>
            <a:pPr lvl="0"/>
            <a:endParaRPr lang="en-GB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13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995363" y="3257550"/>
            <a:ext cx="7954962" cy="30861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14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995363" y="3257550"/>
            <a:ext cx="7954962" cy="30861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15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995363" y="3257550"/>
            <a:ext cx="7954962" cy="30861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16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995363" y="3257550"/>
            <a:ext cx="7954962" cy="30861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17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995363" y="3257550"/>
            <a:ext cx="7954962" cy="30861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x-non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18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995363" y="3257550"/>
            <a:ext cx="7954962" cy="30861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x-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19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995363" y="3257550"/>
            <a:ext cx="7954962" cy="30861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x-non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20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995363" y="3257550"/>
            <a:ext cx="7954962" cy="30861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/>
          </p:nvPr>
        </p:nvSpPr>
        <p:spPr>
          <a:xfrm>
            <a:off x="1371600" y="1981200"/>
            <a:ext cx="76200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9BA659-1223-485A-BEB2-D4E47E5B8302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6/22/2021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981200"/>
            <a:ext cx="76200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0901F1-E923-4FDB-A89E-9BCADCFA1AB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6/22/2021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/>
          </p:nvPr>
        </p:nvSpPr>
        <p:spPr>
          <a:xfrm>
            <a:off x="1371600" y="1981200"/>
            <a:ext cx="76200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9BA659-1223-485A-BEB2-D4E47E5B8302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6/22/2021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981200"/>
            <a:ext cx="76200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0901F1-E923-4FDB-A89E-9BCADCFA1AB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6/22/2021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iain surakarta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 descr="bvcb dfbvcdf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6"/>
          <p:cNvSpPr txBox="1"/>
          <p:nvPr/>
        </p:nvSpPr>
        <p:spPr>
          <a:xfrm>
            <a:off x="71755" y="-719137"/>
            <a:ext cx="9109075" cy="7257711"/>
          </a:xfrm>
          <a:prstGeom prst="rect">
            <a:avLst/>
          </a:prstGeom>
          <a:noFill/>
          <a:ln w="9525">
            <a:noFill/>
          </a:ln>
        </p:spPr>
        <p:txBody>
          <a:bodyPr lIns="180000" tIns="180000" rIns="180000" bIns="180000">
            <a:spAutoFit/>
          </a:bodyPr>
          <a:lstStyle/>
          <a:p>
            <a:endParaRPr sz="2400" b="1" dirty="0">
              <a:latin typeface="Arial" panose="020B0604020202020204" pitchFamily="34" charset="0"/>
            </a:endParaRPr>
          </a:p>
          <a:p>
            <a:endParaRPr sz="2400" b="1" dirty="0">
              <a:latin typeface="Arial" panose="020B0604020202020204" pitchFamily="34" charset="0"/>
            </a:endParaRPr>
          </a:p>
          <a:p>
            <a:endParaRPr sz="2400" b="1" dirty="0">
              <a:latin typeface="Arial" panose="020B0604020202020204" pitchFamily="34" charset="0"/>
            </a:endParaRPr>
          </a:p>
          <a:p>
            <a:r>
              <a:rPr sz="2400" b="1" dirty="0">
                <a:latin typeface="Arial" panose="020B0604020202020204" pitchFamily="34" charset="0"/>
              </a:rPr>
              <a:t>KONSTRUKSI SOSIAL ATAS </a:t>
            </a:r>
            <a:r>
              <a:rPr lang="en-US" sz="2400" b="1" dirty="0" smtClean="0">
                <a:latin typeface="Arial" panose="020B0604020202020204" pitchFamily="34" charset="0"/>
              </a:rPr>
              <a:t>KENYATAAN</a:t>
            </a:r>
            <a:endParaRPr sz="2400" b="1" dirty="0">
              <a:latin typeface="Arial" panose="020B0604020202020204" pitchFamily="34" charset="0"/>
            </a:endParaRPr>
          </a:p>
          <a:p>
            <a:r>
              <a:rPr sz="2400" b="1" i="1" dirty="0">
                <a:solidFill>
                  <a:srgbClr val="023CB1"/>
                </a:solidFill>
                <a:latin typeface="Arial" panose="020B0604020202020204" pitchFamily="34" charset="0"/>
              </a:rPr>
              <a:t>Suatu Pengantar Teori dan </a:t>
            </a:r>
            <a:r>
              <a:rPr sz="2400" b="1" i="1" dirty="0" err="1">
                <a:solidFill>
                  <a:srgbClr val="023CB1"/>
                </a:solidFill>
                <a:latin typeface="Arial" panose="020B0604020202020204" pitchFamily="34" charset="0"/>
              </a:rPr>
              <a:t>Praktik</a:t>
            </a:r>
            <a:r>
              <a:rPr sz="2400" b="1" i="1" dirty="0">
                <a:solidFill>
                  <a:srgbClr val="023CB1"/>
                </a:solidFill>
                <a:latin typeface="Arial" panose="020B0604020202020204" pitchFamily="34" charset="0"/>
              </a:rPr>
              <a:t> </a:t>
            </a:r>
            <a:r>
              <a:rPr sz="2400" b="1" i="1" dirty="0" err="1" smtClean="0">
                <a:solidFill>
                  <a:srgbClr val="023CB1"/>
                </a:solidFill>
                <a:latin typeface="Arial" panose="020B0604020202020204" pitchFamily="34" charset="0"/>
              </a:rPr>
              <a:t>Penelitian</a:t>
            </a:r>
            <a:endParaRPr lang="en-US" sz="2400" b="1" i="1" dirty="0" smtClean="0">
              <a:solidFill>
                <a:srgbClr val="023CB1"/>
              </a:solidFill>
              <a:latin typeface="Arial" panose="020B0604020202020204" pitchFamily="34" charset="0"/>
            </a:endParaRPr>
          </a:p>
          <a:p>
            <a:endParaRPr lang="fi-FI" altLang="x-none" sz="2800" b="1" i="1" dirty="0">
              <a:solidFill>
                <a:srgbClr val="023CB1"/>
              </a:solidFill>
              <a:latin typeface="Arial" panose="020B0604020202020204" pitchFamily="34" charset="0"/>
            </a:endParaRPr>
          </a:p>
          <a:p>
            <a:endParaRPr lang="en-GB" altLang="x-none" sz="2000" b="1" i="1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en-GB" altLang="x-none" sz="2800" b="1" i="1" dirty="0">
                <a:solidFill>
                  <a:srgbClr val="FF0000"/>
                </a:solidFill>
                <a:latin typeface="Lucida Sans" panose="020B0602030504020204" pitchFamily="34" charset="0"/>
              </a:rPr>
              <a:t>Prof. Dr. Irwan Abdullah</a:t>
            </a:r>
          </a:p>
          <a:p>
            <a:r>
              <a:rPr lang="en-US" altLang="en-GB" sz="1800" b="1" i="1" dirty="0">
                <a:solidFill>
                  <a:srgbClr val="FF0000"/>
                </a:solidFill>
                <a:latin typeface="Lucida Sans" panose="020B0602030504020204" pitchFamily="34" charset="0"/>
              </a:rPr>
              <a:t>Antropologi FIB-UGM</a:t>
            </a:r>
          </a:p>
          <a:p>
            <a:r>
              <a:rPr lang="en-US" altLang="en-GB" sz="1800" b="1" i="1" dirty="0">
                <a:solidFill>
                  <a:srgbClr val="FF0000"/>
                </a:solidFill>
                <a:latin typeface="Lucida Sans" panose="020B0602030504020204" pitchFamily="34" charset="0"/>
              </a:rPr>
              <a:t>Email: irwan.fib@ugm.ac.id ; 0811 250724</a:t>
            </a:r>
          </a:p>
          <a:p>
            <a:r>
              <a:rPr lang="en-US" altLang="en-GB" sz="1800" b="1" i="1" dirty="0">
                <a:solidFill>
                  <a:srgbClr val="C00000"/>
                </a:solidFill>
                <a:latin typeface="Lucida Sans" panose="020B0602030504020204" pitchFamily="34" charset="0"/>
              </a:rPr>
              <a:t>(Scopus Author ID: 57204549651)</a:t>
            </a:r>
          </a:p>
          <a:p>
            <a:r>
              <a:rPr lang="en-US" altLang="en-GB" sz="1800" b="1" i="1" dirty="0">
                <a:solidFill>
                  <a:srgbClr val="C00000"/>
                </a:solidFill>
                <a:latin typeface="Lucida Sans" panose="020B0602030504020204" pitchFamily="34" charset="0"/>
              </a:rPr>
              <a:t>orcid.org/0000-0002-0715-7057</a:t>
            </a:r>
          </a:p>
          <a:p>
            <a:r>
              <a:rPr lang="id-ID" altLang="x-none" dirty="0">
                <a:solidFill>
                  <a:srgbClr val="C00000"/>
                </a:solidFill>
                <a:sym typeface="+mn-ea"/>
              </a:rPr>
              <a:t>https://scholar.google.co.id/citations?user=GxOFSBIAAAAJ&amp;hl=id</a:t>
            </a:r>
          </a:p>
          <a:p>
            <a:endParaRPr lang="en-GB" altLang="x-none" b="1" i="1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endParaRPr i="1" dirty="0">
              <a:latin typeface="Arial" panose="020B0604020202020204" pitchFamily="34" charset="0"/>
            </a:endParaRPr>
          </a:p>
          <a:p>
            <a:endParaRPr i="1" dirty="0">
              <a:latin typeface="Arial" panose="020B0604020202020204" pitchFamily="34" charset="0"/>
            </a:endParaRPr>
          </a:p>
          <a:p>
            <a:endParaRPr sz="28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/>
            <a:r>
              <a:rPr lang="en-US" altLang="fi-FI" sz="2800" b="1" dirty="0" smtClean="0">
                <a:solidFill>
                  <a:schemeClr val="bg1"/>
                </a:solidFill>
                <a:sym typeface="+mn-ea"/>
              </a:rPr>
              <a:t>WORKSHOP </a:t>
            </a:r>
            <a:r>
              <a:rPr lang="en-US" altLang="fi-FI" sz="2800" b="1" dirty="0" smtClean="0">
                <a:solidFill>
                  <a:schemeClr val="bg1"/>
                </a:solidFill>
                <a:sym typeface="+mn-ea"/>
              </a:rPr>
              <a:t>METODOLOGI PENELITIAN PRAKTIS</a:t>
            </a:r>
          </a:p>
          <a:p>
            <a:pPr algn="r"/>
            <a:r>
              <a:rPr lang="en-US" altLang="fi-FI" sz="2800" b="1" dirty="0" smtClean="0">
                <a:solidFill>
                  <a:schemeClr val="bg1"/>
                </a:solidFill>
                <a:sym typeface="+mn-ea"/>
              </a:rPr>
              <a:t>DAN PENULISAN ARTIKEL DI JURNAL</a:t>
            </a:r>
            <a:endParaRPr lang="en-US" altLang="fi-FI" sz="2800" b="1" dirty="0" smtClean="0">
              <a:solidFill>
                <a:schemeClr val="bg1"/>
              </a:solidFill>
              <a:sym typeface="+mn-ea"/>
            </a:endParaRPr>
          </a:p>
          <a:p>
            <a:pPr algn="r"/>
            <a:r>
              <a:rPr lang="en-US" altLang="fi-FI" sz="2400" b="1" i="1" dirty="0" smtClean="0">
                <a:solidFill>
                  <a:schemeClr val="bg1"/>
                </a:solidFill>
                <a:sym typeface="+mn-ea"/>
              </a:rPr>
              <a:t>MALANG, 22 JUNI 2021</a:t>
            </a:r>
            <a:endParaRPr lang="en-US" altLang="fi-FI" sz="2000" b="1" i="1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1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>
                <a:solidFill>
                  <a:srgbClr val="C00000"/>
                </a:solidFill>
              </a:rPr>
              <a:t>PROSES BERPIKIR</a:t>
            </a:r>
            <a:endParaRPr sz="4000" dirty="0">
              <a:solidFill>
                <a:srgbClr val="C00000"/>
              </a:solidFill>
            </a:endParaRPr>
          </a:p>
        </p:txBody>
      </p:sp>
      <p:sp>
        <p:nvSpPr>
          <p:cNvPr id="16388" name="Oval 3"/>
          <p:cNvSpPr/>
          <p:nvPr/>
        </p:nvSpPr>
        <p:spPr>
          <a:xfrm>
            <a:off x="3448050" y="1676400"/>
            <a:ext cx="13716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teori</a:t>
            </a:r>
          </a:p>
        </p:txBody>
      </p:sp>
      <p:sp>
        <p:nvSpPr>
          <p:cNvPr id="16389" name="Oval 4"/>
          <p:cNvSpPr/>
          <p:nvPr/>
        </p:nvSpPr>
        <p:spPr>
          <a:xfrm>
            <a:off x="2000250" y="3352800"/>
            <a:ext cx="13716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variabel</a:t>
            </a:r>
          </a:p>
        </p:txBody>
      </p:sp>
      <p:sp>
        <p:nvSpPr>
          <p:cNvPr id="16390" name="Oval 5"/>
          <p:cNvSpPr/>
          <p:nvPr/>
        </p:nvSpPr>
        <p:spPr>
          <a:xfrm>
            <a:off x="4819650" y="3962400"/>
            <a:ext cx="13716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indikator</a:t>
            </a:r>
          </a:p>
        </p:txBody>
      </p:sp>
      <p:sp>
        <p:nvSpPr>
          <p:cNvPr id="16391" name="Oval 6"/>
          <p:cNvSpPr/>
          <p:nvPr/>
        </p:nvSpPr>
        <p:spPr>
          <a:xfrm>
            <a:off x="2914650" y="5410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16392" name="Oval 8"/>
          <p:cNvSpPr/>
          <p:nvPr/>
        </p:nvSpPr>
        <p:spPr>
          <a:xfrm>
            <a:off x="5786438" y="2514600"/>
            <a:ext cx="13716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konsep</a:t>
            </a:r>
          </a:p>
        </p:txBody>
      </p:sp>
      <p:sp>
        <p:nvSpPr>
          <p:cNvPr id="16393" name="Line 9"/>
          <p:cNvSpPr/>
          <p:nvPr/>
        </p:nvSpPr>
        <p:spPr>
          <a:xfrm>
            <a:off x="4819650" y="2438400"/>
            <a:ext cx="10668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4" name="Line 10"/>
          <p:cNvSpPr/>
          <p:nvPr/>
        </p:nvSpPr>
        <p:spPr>
          <a:xfrm flipH="1">
            <a:off x="3371850" y="3048000"/>
            <a:ext cx="24384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5" name="Line 11"/>
          <p:cNvSpPr/>
          <p:nvPr/>
        </p:nvSpPr>
        <p:spPr>
          <a:xfrm>
            <a:off x="3371850" y="3962400"/>
            <a:ext cx="14478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6" name="Line 12"/>
          <p:cNvSpPr/>
          <p:nvPr/>
        </p:nvSpPr>
        <p:spPr>
          <a:xfrm flipH="1">
            <a:off x="4210050" y="4800600"/>
            <a:ext cx="8382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8" name="Footer Placeholder 3"/>
          <p:cNvSpPr txBox="1"/>
          <p:nvPr/>
        </p:nvSpPr>
        <p:spPr>
          <a:xfrm>
            <a:off x="7071995" y="266763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EKSTERNALISASI</a:t>
            </a:r>
            <a:endParaRPr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OBJEKTIVASI</a:t>
            </a:r>
            <a:endParaRPr sz="1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INTERNALISASI</a:t>
            </a:r>
            <a:endParaRPr sz="1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10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3"/>
          <p:cNvSpPr txBox="1"/>
          <p:nvPr/>
        </p:nvSpPr>
        <p:spPr>
          <a:xfrm>
            <a:off x="1602105" y="179006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TEORI KONSTRUKSI</a:t>
            </a:r>
          </a:p>
          <a:p>
            <a:pPr>
              <a:buFont typeface="Wingdings" panose="05000000000000000000" pitchFamily="2" charset="2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SOSIAL</a:t>
            </a:r>
            <a:endParaRPr sz="1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424" name="Rectangle 19"/>
          <p:cNvSpPr/>
          <p:nvPr/>
        </p:nvSpPr>
        <p:spPr>
          <a:xfrm>
            <a:off x="309563" y="2900363"/>
            <a:ext cx="45720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EKSTERNALISASI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aktor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agensi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nilai</a:t>
            </a:r>
            <a:endParaRPr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OBJEKTIVASI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fakta sosial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basis legitimasi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pranata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INTERNALISASI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praktik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respons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dampak</a:t>
            </a:r>
          </a:p>
        </p:txBody>
      </p:sp>
      <p:sp>
        <p:nvSpPr>
          <p:cNvPr id="4" name="Rectangle 19"/>
          <p:cNvSpPr/>
          <p:nvPr/>
        </p:nvSpPr>
        <p:spPr>
          <a:xfrm>
            <a:off x="5694363" y="3789363"/>
            <a:ext cx="45720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         EKSTERNALISASI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aktor (siapa, karakteristik, </a:t>
            </a:r>
          </a:p>
          <a:p>
            <a:pPr lvl="1" algn="l">
              <a:buFont typeface="Arial" panose="020B0604020202020204" pitchFamily="34" charset="0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keterlibatan)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agensi (format, motif, proses)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nilai (meaning, fungsi, </a:t>
            </a:r>
          </a:p>
          <a:p>
            <a:pPr lvl="1" algn="l">
              <a:buFont typeface="Arial" panose="020B0604020202020204" pitchFamily="34" charset="0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justifikasi)</a:t>
            </a:r>
            <a:endParaRPr 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/>
          <p:cNvSpPr txBox="1">
            <a:spLocks noGrp="1"/>
          </p:cNvSpPr>
          <p:nvPr/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9A0DB2DC-4C9A-4742-B13C-FB6460FD3503}" type="slidenum">
              <a:rPr lang="en-US" sz="1400" dirty="0">
                <a:latin typeface="Arial" panose="020B0604020202020204" pitchFamily="34" charset="0"/>
              </a:rPr>
              <a:t>11</a:t>
            </a:fld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843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en-GB" altLang="x-none" dirty="0"/>
          </a:p>
        </p:txBody>
      </p:sp>
      <p:graphicFrame>
        <p:nvGraphicFramePr>
          <p:cNvPr id="267267" name="Group 3"/>
          <p:cNvGraphicFramePr>
            <a:graphicFrameLocks noGrp="1"/>
          </p:cNvGraphicFramePr>
          <p:nvPr>
            <p:ph idx="1"/>
          </p:nvPr>
        </p:nvGraphicFramePr>
        <p:xfrm>
          <a:off x="497205" y="224155"/>
          <a:ext cx="8001000" cy="6528816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Unsur2/ variabel I.A.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I.A.1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I.A.2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I.A.3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Data, data, data, data, data, data, data, data,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Pertanyaan penelitian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Unsur2/ variabel I.B.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I.B.1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I.B.2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I.B.3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Data, data, data, data, data, data, data, data,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Unsur2/ variabel I.C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I.C.1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I.C.2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I.C.3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Data, data, data, data, data, data, data, data,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Unsur2/ variabel II.A.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II.A.1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II.A.2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II.A.3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Data, data, data, data, data, data, data, data,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Masalah penelitian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Pertanyaan penelitian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Unsur2/ variabel II.B.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II.B.1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II.B.2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II.B.3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Data, data, data, data, data, data, data, data,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Unsur2/ variabel II.C.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II.C.1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II.C.2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II.C.3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Data, data, data, data, data, data, data, data,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Unsur2/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variabel III.A.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III.A.1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III.A.2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III.A.3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Data, data, data, data, data, data, data, data,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Pertanyaan penelitian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Unsur2/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variabel III.B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III.B.1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III.B.2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III.B.3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Data, data, data, data, data, data, data, data,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Unsur2/ variabel III.C.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III.C.1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III.C.2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w"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Indikator III.C.3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Data, data, data, data, data, data, data, data,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dirty="0"/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72"/>
          <p:cNvSpPr txBox="1"/>
          <p:nvPr/>
        </p:nvSpPr>
        <p:spPr>
          <a:xfrm>
            <a:off x="712788" y="3603625"/>
            <a:ext cx="184150" cy="2555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19459" name="Text Box 189"/>
          <p:cNvSpPr txBox="1"/>
          <p:nvPr/>
        </p:nvSpPr>
        <p:spPr>
          <a:xfrm>
            <a:off x="639763" y="3675063"/>
            <a:ext cx="184150" cy="2555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12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197" name="Oval 78"/>
          <p:cNvSpPr/>
          <p:nvPr/>
        </p:nvSpPr>
        <p:spPr>
          <a:xfrm>
            <a:off x="5518785" y="3250565"/>
            <a:ext cx="1033780" cy="119189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8198" name="Oval 123"/>
          <p:cNvSpPr/>
          <p:nvPr/>
        </p:nvSpPr>
        <p:spPr>
          <a:xfrm>
            <a:off x="3286760" y="3204845"/>
            <a:ext cx="1024890" cy="123825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dirty="0">
                <a:latin typeface="Arial" panose="020B0604020202020204" pitchFamily="34" charset="0"/>
              </a:rPr>
              <a:t>Agama</a:t>
            </a:r>
          </a:p>
        </p:txBody>
      </p:sp>
      <p:sp>
        <p:nvSpPr>
          <p:cNvPr id="8199" name="Oval 417"/>
          <p:cNvSpPr/>
          <p:nvPr/>
        </p:nvSpPr>
        <p:spPr>
          <a:xfrm>
            <a:off x="5661978" y="3285808"/>
            <a:ext cx="839787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Gerakan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Sosial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4286885" y="3571558"/>
            <a:ext cx="1216025" cy="484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02" name="Footer Placeholder 24"/>
          <p:cNvSpPr txBox="1"/>
          <p:nvPr/>
        </p:nvSpPr>
        <p:spPr>
          <a:xfrm>
            <a:off x="2358073" y="457136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8203" name="Footer Placeholder 24"/>
          <p:cNvSpPr txBox="1"/>
          <p:nvPr/>
        </p:nvSpPr>
        <p:spPr>
          <a:xfrm>
            <a:off x="4606290" y="457136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3" name="Oval 78"/>
          <p:cNvSpPr/>
          <p:nvPr/>
        </p:nvSpPr>
        <p:spPr>
          <a:xfrm>
            <a:off x="192405" y="5829935"/>
            <a:ext cx="631190" cy="74866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4" name="Oval 417"/>
          <p:cNvSpPr/>
          <p:nvPr/>
        </p:nvSpPr>
        <p:spPr>
          <a:xfrm>
            <a:off x="120650" y="5681345"/>
            <a:ext cx="694055" cy="1032510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3600" b="1" dirty="0">
                <a:latin typeface="Trebuchet MS" panose="020B0603020202020204" pitchFamily="34" charset="0"/>
              </a:rPr>
              <a:t>1</a:t>
            </a:r>
          </a:p>
        </p:txBody>
      </p:sp>
      <p:pic>
        <p:nvPicPr>
          <p:cNvPr id="13317" name="Content Placeholder 5" descr="teror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" y="0"/>
            <a:ext cx="3085465" cy="1687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Content Placeholder 5" descr="teor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860" y="0"/>
            <a:ext cx="2858135" cy="1687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Content Placeholder 5" descr="teor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630" y="0"/>
            <a:ext cx="3190240" cy="16884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72"/>
          <p:cNvSpPr txBox="1"/>
          <p:nvPr/>
        </p:nvSpPr>
        <p:spPr>
          <a:xfrm>
            <a:off x="712788" y="3603625"/>
            <a:ext cx="184150" cy="2555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Text Box 189"/>
          <p:cNvSpPr txBox="1"/>
          <p:nvPr/>
        </p:nvSpPr>
        <p:spPr>
          <a:xfrm>
            <a:off x="639763" y="3675063"/>
            <a:ext cx="184150" cy="2555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4" name="Oval 78"/>
          <p:cNvSpPr/>
          <p:nvPr/>
        </p:nvSpPr>
        <p:spPr>
          <a:xfrm>
            <a:off x="6447155" y="3394075"/>
            <a:ext cx="911860" cy="96329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5" name="Oval 123"/>
          <p:cNvSpPr/>
          <p:nvPr/>
        </p:nvSpPr>
        <p:spPr>
          <a:xfrm>
            <a:off x="4500563" y="3267075"/>
            <a:ext cx="890587" cy="1152525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6" name="Oval 149"/>
          <p:cNvSpPr/>
          <p:nvPr/>
        </p:nvSpPr>
        <p:spPr>
          <a:xfrm>
            <a:off x="2500313" y="3181350"/>
            <a:ext cx="1011237" cy="1249363"/>
          </a:xfrm>
          <a:prstGeom prst="ellipse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sz="2000" dirty="0">
              <a:latin typeface="Arial" panose="020B0604020202020204" pitchFamily="34" charset="0"/>
            </a:endParaRPr>
          </a:p>
        </p:txBody>
      </p:sp>
      <p:sp>
        <p:nvSpPr>
          <p:cNvPr id="20487" name="Oval 417"/>
          <p:cNvSpPr/>
          <p:nvPr/>
        </p:nvSpPr>
        <p:spPr>
          <a:xfrm>
            <a:off x="6518275" y="3357563"/>
            <a:ext cx="839788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Gerakan</a:t>
            </a:r>
            <a:endParaRPr lang="en-US" sz="16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Sosial</a:t>
            </a:r>
            <a:endParaRPr sz="1600" b="1" dirty="0">
              <a:latin typeface="Trebuchet MS" panose="020B0603020202020204" pitchFamily="34" charset="0"/>
            </a:endParaRPr>
          </a:p>
        </p:txBody>
      </p:sp>
      <p:sp>
        <p:nvSpPr>
          <p:cNvPr id="20488" name="Oval 423"/>
          <p:cNvSpPr/>
          <p:nvPr/>
        </p:nvSpPr>
        <p:spPr>
          <a:xfrm>
            <a:off x="2428875" y="3062288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b="1" dirty="0">
                <a:latin typeface="Trebuchet MS" panose="020B0603020202020204" pitchFamily="34" charset="0"/>
              </a:rPr>
              <a:t>AGAMA</a:t>
            </a:r>
          </a:p>
        </p:txBody>
      </p:sp>
      <p:sp>
        <p:nvSpPr>
          <p:cNvPr id="20489" name="Oval 418"/>
          <p:cNvSpPr/>
          <p:nvPr/>
        </p:nvSpPr>
        <p:spPr>
          <a:xfrm>
            <a:off x="4551363" y="3192463"/>
            <a:ext cx="877887" cy="1093787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sz="900" b="1" dirty="0">
              <a:latin typeface="Trebuchet MS" panose="020B0603020202020204" pitchFamily="34" charset="0"/>
            </a:endParaRPr>
          </a:p>
          <a:p>
            <a:pPr algn="ctr"/>
            <a:endParaRPr sz="900" b="1" dirty="0">
              <a:latin typeface="Trebuchet MS" panose="020B0603020202020204" pitchFamily="34" charset="0"/>
            </a:endParaRPr>
          </a:p>
          <a:p>
            <a:pPr algn="ctr"/>
            <a:r>
              <a:rPr lang="en-US" sz="4400" b="1" dirty="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20490" name="AutoShape 12"/>
          <p:cNvSpPr/>
          <p:nvPr/>
        </p:nvSpPr>
        <p:spPr>
          <a:xfrm>
            <a:off x="350043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91" name="AutoShape 12"/>
          <p:cNvSpPr/>
          <p:nvPr/>
        </p:nvSpPr>
        <p:spPr>
          <a:xfrm>
            <a:off x="5429250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13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202" name="Footer Placeholder 24"/>
          <p:cNvSpPr txBox="1"/>
          <p:nvPr/>
        </p:nvSpPr>
        <p:spPr>
          <a:xfrm>
            <a:off x="1568768" y="471487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" name="Footer Placeholder 24"/>
          <p:cNvSpPr txBox="1"/>
          <p:nvPr/>
        </p:nvSpPr>
        <p:spPr>
          <a:xfrm>
            <a:off x="5498783" y="469836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4" name="Oval 78"/>
          <p:cNvSpPr/>
          <p:nvPr/>
        </p:nvSpPr>
        <p:spPr>
          <a:xfrm>
            <a:off x="192405" y="5829935"/>
            <a:ext cx="631190" cy="74866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5" name="Oval 417"/>
          <p:cNvSpPr/>
          <p:nvPr/>
        </p:nvSpPr>
        <p:spPr>
          <a:xfrm>
            <a:off x="120650" y="5681345"/>
            <a:ext cx="694055" cy="1032510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3600" b="1" dirty="0">
                <a:latin typeface="Trebuchet MS" panose="020B0603020202020204" pitchFamily="34" charset="0"/>
              </a:rPr>
              <a:t>2</a:t>
            </a:r>
          </a:p>
        </p:txBody>
      </p:sp>
    </p:spTree>
  </p:cSld>
  <p:clrMapOvr>
    <a:masterClrMapping/>
  </p:clrMapOvr>
  <p:transition>
    <p:wipe dir="r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72"/>
          <p:cNvSpPr txBox="1"/>
          <p:nvPr/>
        </p:nvSpPr>
        <p:spPr>
          <a:xfrm>
            <a:off x="712788" y="3603625"/>
            <a:ext cx="184150" cy="2555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Text Box 189"/>
          <p:cNvSpPr txBox="1"/>
          <p:nvPr/>
        </p:nvSpPr>
        <p:spPr>
          <a:xfrm>
            <a:off x="639763" y="3675063"/>
            <a:ext cx="184150" cy="2555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4" name="Oval 78"/>
          <p:cNvSpPr/>
          <p:nvPr/>
        </p:nvSpPr>
        <p:spPr>
          <a:xfrm>
            <a:off x="6447155" y="3394075"/>
            <a:ext cx="911860" cy="96329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5" name="Oval 123"/>
          <p:cNvSpPr/>
          <p:nvPr/>
        </p:nvSpPr>
        <p:spPr>
          <a:xfrm>
            <a:off x="4500880" y="3267075"/>
            <a:ext cx="928370" cy="1152525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6" name="Oval 149"/>
          <p:cNvSpPr/>
          <p:nvPr/>
        </p:nvSpPr>
        <p:spPr>
          <a:xfrm>
            <a:off x="2500313" y="3181350"/>
            <a:ext cx="1011237" cy="1249363"/>
          </a:xfrm>
          <a:prstGeom prst="ellipse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sz="2000" dirty="0">
              <a:latin typeface="Arial" panose="020B0604020202020204" pitchFamily="34" charset="0"/>
            </a:endParaRPr>
          </a:p>
        </p:txBody>
      </p:sp>
      <p:sp>
        <p:nvSpPr>
          <p:cNvPr id="20487" name="Oval 417"/>
          <p:cNvSpPr/>
          <p:nvPr/>
        </p:nvSpPr>
        <p:spPr>
          <a:xfrm>
            <a:off x="6518275" y="3357563"/>
            <a:ext cx="839788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Gerakan</a:t>
            </a:r>
            <a:endParaRPr lang="en-US" sz="16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Sosial</a:t>
            </a:r>
            <a:endParaRPr sz="1600" b="1" dirty="0">
              <a:latin typeface="Trebuchet MS" panose="020B0603020202020204" pitchFamily="34" charset="0"/>
            </a:endParaRPr>
          </a:p>
        </p:txBody>
      </p:sp>
      <p:sp>
        <p:nvSpPr>
          <p:cNvPr id="20488" name="Oval 423"/>
          <p:cNvSpPr/>
          <p:nvPr/>
        </p:nvSpPr>
        <p:spPr>
          <a:xfrm>
            <a:off x="2428875" y="3062288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b="1" dirty="0">
                <a:latin typeface="Trebuchet MS" panose="020B0603020202020204" pitchFamily="34" charset="0"/>
              </a:rPr>
              <a:t>AGAMA</a:t>
            </a:r>
          </a:p>
        </p:txBody>
      </p:sp>
      <p:sp>
        <p:nvSpPr>
          <p:cNvPr id="20489" name="Oval 418"/>
          <p:cNvSpPr/>
          <p:nvPr/>
        </p:nvSpPr>
        <p:spPr>
          <a:xfrm>
            <a:off x="4551363" y="3192463"/>
            <a:ext cx="877887" cy="1093787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sz="900" b="1" dirty="0">
              <a:latin typeface="Trebuchet MS" panose="020B0603020202020204" pitchFamily="34" charset="0"/>
            </a:endParaRPr>
          </a:p>
          <a:p>
            <a:pPr algn="ctr"/>
            <a:endParaRPr sz="1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Doktrin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Tokoh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Institusi</a:t>
            </a:r>
          </a:p>
        </p:txBody>
      </p:sp>
      <p:sp>
        <p:nvSpPr>
          <p:cNvPr id="20490" name="AutoShape 12"/>
          <p:cNvSpPr/>
          <p:nvPr/>
        </p:nvSpPr>
        <p:spPr>
          <a:xfrm>
            <a:off x="350043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91" name="AutoShape 12"/>
          <p:cNvSpPr/>
          <p:nvPr/>
        </p:nvSpPr>
        <p:spPr>
          <a:xfrm>
            <a:off x="5429250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92" name="Text Box 2"/>
          <p:cNvSpPr txBox="1"/>
          <p:nvPr/>
        </p:nvSpPr>
        <p:spPr>
          <a:xfrm>
            <a:off x="2857500" y="428625"/>
            <a:ext cx="4137025" cy="369888"/>
          </a:xfrm>
          <a:prstGeom prst="rect">
            <a:avLst/>
          </a:prstGeom>
          <a:solidFill>
            <a:srgbClr val="0033CC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PENELITIAN RADIKALISME-TERORISME - 2</a:t>
            </a:r>
            <a:endParaRPr lang="en-GB" altLang="x-none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14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202" name="Footer Placeholder 24"/>
          <p:cNvSpPr txBox="1"/>
          <p:nvPr/>
        </p:nvSpPr>
        <p:spPr>
          <a:xfrm>
            <a:off x="1568768" y="471487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" name="Footer Placeholder 24"/>
          <p:cNvSpPr txBox="1"/>
          <p:nvPr/>
        </p:nvSpPr>
        <p:spPr>
          <a:xfrm>
            <a:off x="5498783" y="469836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7423" name="Footer Placeholder 3"/>
          <p:cNvSpPr txBox="1"/>
          <p:nvPr/>
        </p:nvSpPr>
        <p:spPr>
          <a:xfrm>
            <a:off x="7000240" y="266763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sz="1400" dirty="0">
                <a:latin typeface="Arial" panose="020B0604020202020204" pitchFamily="34" charset="0"/>
              </a:rPr>
              <a:t>I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DEOLOGI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K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E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PENTINGAN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STRUKTUR</a:t>
            </a:r>
          </a:p>
        </p:txBody>
      </p:sp>
      <p:sp>
        <p:nvSpPr>
          <p:cNvPr id="4" name="Oval 78"/>
          <p:cNvSpPr/>
          <p:nvPr/>
        </p:nvSpPr>
        <p:spPr>
          <a:xfrm>
            <a:off x="192405" y="5829935"/>
            <a:ext cx="631190" cy="74866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5" name="Oval 417"/>
          <p:cNvSpPr/>
          <p:nvPr/>
        </p:nvSpPr>
        <p:spPr>
          <a:xfrm>
            <a:off x="120650" y="5681345"/>
            <a:ext cx="694055" cy="1032510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3600" b="1" dirty="0">
                <a:latin typeface="Trebuchet MS" panose="020B0603020202020204" pitchFamily="34" charset="0"/>
              </a:rPr>
              <a:t>3</a:t>
            </a:r>
          </a:p>
        </p:txBody>
      </p:sp>
    </p:spTree>
  </p:cSld>
  <p:clrMapOvr>
    <a:masterClrMapping/>
  </p:clrMapOvr>
  <p:transition>
    <p:wipe dir="r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72"/>
          <p:cNvSpPr txBox="1"/>
          <p:nvPr/>
        </p:nvSpPr>
        <p:spPr>
          <a:xfrm>
            <a:off x="712788" y="3603625"/>
            <a:ext cx="184150" cy="2555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Text Box 189"/>
          <p:cNvSpPr txBox="1"/>
          <p:nvPr/>
        </p:nvSpPr>
        <p:spPr>
          <a:xfrm>
            <a:off x="639763" y="3675063"/>
            <a:ext cx="184150" cy="2555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4" name="Oval 78"/>
          <p:cNvSpPr/>
          <p:nvPr/>
        </p:nvSpPr>
        <p:spPr>
          <a:xfrm>
            <a:off x="6447155" y="3394075"/>
            <a:ext cx="911860" cy="96329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5" name="Oval 123"/>
          <p:cNvSpPr/>
          <p:nvPr/>
        </p:nvSpPr>
        <p:spPr>
          <a:xfrm>
            <a:off x="4500880" y="3267075"/>
            <a:ext cx="928370" cy="1152525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6" name="Oval 149"/>
          <p:cNvSpPr/>
          <p:nvPr/>
        </p:nvSpPr>
        <p:spPr>
          <a:xfrm>
            <a:off x="2500313" y="3181350"/>
            <a:ext cx="1011237" cy="1249363"/>
          </a:xfrm>
          <a:prstGeom prst="ellipse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sz="2000" dirty="0">
              <a:latin typeface="Arial" panose="020B0604020202020204" pitchFamily="34" charset="0"/>
            </a:endParaRPr>
          </a:p>
        </p:txBody>
      </p:sp>
      <p:sp>
        <p:nvSpPr>
          <p:cNvPr id="20487" name="Oval 417"/>
          <p:cNvSpPr/>
          <p:nvPr/>
        </p:nvSpPr>
        <p:spPr>
          <a:xfrm>
            <a:off x="6518275" y="3357563"/>
            <a:ext cx="839788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Gerakan</a:t>
            </a:r>
            <a:endParaRPr lang="en-US" sz="16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Sosial</a:t>
            </a:r>
            <a:endParaRPr sz="1600" b="1" dirty="0">
              <a:latin typeface="Trebuchet MS" panose="020B0603020202020204" pitchFamily="34" charset="0"/>
            </a:endParaRPr>
          </a:p>
        </p:txBody>
      </p:sp>
      <p:sp>
        <p:nvSpPr>
          <p:cNvPr id="20488" name="Oval 423"/>
          <p:cNvSpPr/>
          <p:nvPr/>
        </p:nvSpPr>
        <p:spPr>
          <a:xfrm>
            <a:off x="2428875" y="3062288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b="1" dirty="0">
                <a:latin typeface="Trebuchet MS" panose="020B0603020202020204" pitchFamily="34" charset="0"/>
              </a:rPr>
              <a:t>AGAMA</a:t>
            </a:r>
          </a:p>
        </p:txBody>
      </p:sp>
      <p:sp>
        <p:nvSpPr>
          <p:cNvPr id="20489" name="Oval 418"/>
          <p:cNvSpPr/>
          <p:nvPr/>
        </p:nvSpPr>
        <p:spPr>
          <a:xfrm>
            <a:off x="4551363" y="3192463"/>
            <a:ext cx="877887" cy="1093787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sz="900" b="1" dirty="0">
              <a:latin typeface="Trebuchet MS" panose="020B0603020202020204" pitchFamily="34" charset="0"/>
            </a:endParaRPr>
          </a:p>
          <a:p>
            <a:pPr algn="ctr"/>
            <a:endParaRPr sz="1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Doktrin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Tokoh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Institusi</a:t>
            </a:r>
          </a:p>
        </p:txBody>
      </p:sp>
      <p:sp>
        <p:nvSpPr>
          <p:cNvPr id="20490" name="AutoShape 12"/>
          <p:cNvSpPr/>
          <p:nvPr/>
        </p:nvSpPr>
        <p:spPr>
          <a:xfrm>
            <a:off x="350043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91" name="AutoShape 12"/>
          <p:cNvSpPr/>
          <p:nvPr/>
        </p:nvSpPr>
        <p:spPr>
          <a:xfrm>
            <a:off x="5429250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15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202" name="Footer Placeholder 24"/>
          <p:cNvSpPr txBox="1"/>
          <p:nvPr/>
        </p:nvSpPr>
        <p:spPr>
          <a:xfrm>
            <a:off x="1568768" y="471487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" name="Footer Placeholder 24"/>
          <p:cNvSpPr txBox="1"/>
          <p:nvPr/>
        </p:nvSpPr>
        <p:spPr>
          <a:xfrm>
            <a:off x="5498783" y="469836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7423" name="Footer Placeholder 3"/>
          <p:cNvSpPr txBox="1"/>
          <p:nvPr/>
        </p:nvSpPr>
        <p:spPr>
          <a:xfrm>
            <a:off x="7000240" y="266763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sz="1400" dirty="0">
                <a:latin typeface="Arial" panose="020B0604020202020204" pitchFamily="34" charset="0"/>
              </a:rPr>
              <a:t>I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DEOLOGI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K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E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PENTINGAN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STRUKTUR</a:t>
            </a:r>
          </a:p>
        </p:txBody>
      </p:sp>
      <p:sp>
        <p:nvSpPr>
          <p:cNvPr id="21514" name="Oval 188"/>
          <p:cNvSpPr/>
          <p:nvPr/>
        </p:nvSpPr>
        <p:spPr>
          <a:xfrm>
            <a:off x="424815" y="3251200"/>
            <a:ext cx="1084263" cy="1249363"/>
          </a:xfrm>
          <a:prstGeom prst="ellipse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900" b="1" dirty="0">
                <a:latin typeface="Arial" panose="020B0604020202020204" pitchFamily="34" charset="0"/>
              </a:rPr>
              <a:t>INFRASTRUKTUR</a:t>
            </a:r>
          </a:p>
          <a:p>
            <a:pPr algn="ctr"/>
            <a:r>
              <a:rPr sz="900" b="1" dirty="0">
                <a:latin typeface="Arial" panose="020B0604020202020204" pitchFamily="34" charset="0"/>
              </a:rPr>
              <a:t>KULTURAL</a:t>
            </a:r>
          </a:p>
          <a:p>
            <a:pPr algn="ctr"/>
            <a:r>
              <a:rPr sz="900" b="1" dirty="0">
                <a:latin typeface="Arial" panose="020B0604020202020204" pitchFamily="34" charset="0"/>
              </a:rPr>
              <a:t>STRUKTURAL</a:t>
            </a:r>
          </a:p>
          <a:p>
            <a:pPr algn="ctr"/>
            <a:endParaRPr lang="id-ID" altLang="x-none" sz="900" dirty="0">
              <a:latin typeface="Arial" panose="020B0604020202020204" pitchFamily="34" charset="0"/>
            </a:endParaRPr>
          </a:p>
        </p:txBody>
      </p:sp>
      <p:sp>
        <p:nvSpPr>
          <p:cNvPr id="21515" name="AutoShape 12"/>
          <p:cNvSpPr/>
          <p:nvPr/>
        </p:nvSpPr>
        <p:spPr>
          <a:xfrm>
            <a:off x="149637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4" name="Oval 78"/>
          <p:cNvSpPr/>
          <p:nvPr/>
        </p:nvSpPr>
        <p:spPr>
          <a:xfrm>
            <a:off x="192405" y="5829935"/>
            <a:ext cx="631190" cy="74866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5" name="Oval 417"/>
          <p:cNvSpPr/>
          <p:nvPr/>
        </p:nvSpPr>
        <p:spPr>
          <a:xfrm>
            <a:off x="120650" y="5681345"/>
            <a:ext cx="694055" cy="1032510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3600" b="1" dirty="0">
                <a:latin typeface="Trebuchet MS" panose="020B0603020202020204" pitchFamily="34" charset="0"/>
              </a:rPr>
              <a:t>4</a:t>
            </a:r>
          </a:p>
        </p:txBody>
      </p:sp>
    </p:spTree>
  </p:cSld>
  <p:clrMapOvr>
    <a:masterClrMapping/>
  </p:clrMapOvr>
  <p:transition>
    <p:wipe dir="r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72"/>
          <p:cNvSpPr txBox="1"/>
          <p:nvPr/>
        </p:nvSpPr>
        <p:spPr>
          <a:xfrm>
            <a:off x="712788" y="3603625"/>
            <a:ext cx="184150" cy="2555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Text Box 189"/>
          <p:cNvSpPr txBox="1"/>
          <p:nvPr/>
        </p:nvSpPr>
        <p:spPr>
          <a:xfrm>
            <a:off x="639763" y="3675063"/>
            <a:ext cx="184150" cy="2555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4" name="Oval 78"/>
          <p:cNvSpPr/>
          <p:nvPr/>
        </p:nvSpPr>
        <p:spPr>
          <a:xfrm>
            <a:off x="6447155" y="3394075"/>
            <a:ext cx="911860" cy="96329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5" name="Oval 123"/>
          <p:cNvSpPr/>
          <p:nvPr/>
        </p:nvSpPr>
        <p:spPr>
          <a:xfrm>
            <a:off x="4500880" y="3267075"/>
            <a:ext cx="928370" cy="1152525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6" name="Oval 149"/>
          <p:cNvSpPr/>
          <p:nvPr/>
        </p:nvSpPr>
        <p:spPr>
          <a:xfrm>
            <a:off x="2500313" y="3181350"/>
            <a:ext cx="1011237" cy="1249363"/>
          </a:xfrm>
          <a:prstGeom prst="ellipse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sz="2000" dirty="0">
              <a:latin typeface="Arial" panose="020B0604020202020204" pitchFamily="34" charset="0"/>
            </a:endParaRPr>
          </a:p>
        </p:txBody>
      </p:sp>
      <p:sp>
        <p:nvSpPr>
          <p:cNvPr id="20487" name="Oval 417"/>
          <p:cNvSpPr/>
          <p:nvPr/>
        </p:nvSpPr>
        <p:spPr>
          <a:xfrm>
            <a:off x="6518275" y="3357563"/>
            <a:ext cx="839788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Gerakan</a:t>
            </a:r>
            <a:endParaRPr lang="en-US" sz="16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Sosial</a:t>
            </a:r>
            <a:endParaRPr sz="1600" b="1" dirty="0">
              <a:latin typeface="Trebuchet MS" panose="020B0603020202020204" pitchFamily="34" charset="0"/>
            </a:endParaRPr>
          </a:p>
        </p:txBody>
      </p:sp>
      <p:sp>
        <p:nvSpPr>
          <p:cNvPr id="20488" name="Oval 423"/>
          <p:cNvSpPr/>
          <p:nvPr/>
        </p:nvSpPr>
        <p:spPr>
          <a:xfrm>
            <a:off x="2428875" y="3062288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b="1" dirty="0">
                <a:latin typeface="Trebuchet MS" panose="020B0603020202020204" pitchFamily="34" charset="0"/>
              </a:rPr>
              <a:t>AGAMA</a:t>
            </a:r>
          </a:p>
        </p:txBody>
      </p:sp>
      <p:sp>
        <p:nvSpPr>
          <p:cNvPr id="20489" name="Oval 418"/>
          <p:cNvSpPr/>
          <p:nvPr/>
        </p:nvSpPr>
        <p:spPr>
          <a:xfrm>
            <a:off x="4551363" y="3192463"/>
            <a:ext cx="877887" cy="1093787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sz="900" b="1" dirty="0">
              <a:latin typeface="Trebuchet MS" panose="020B0603020202020204" pitchFamily="34" charset="0"/>
            </a:endParaRPr>
          </a:p>
          <a:p>
            <a:pPr algn="ctr"/>
            <a:endParaRPr sz="1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Doktrin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Tokoh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Institusi</a:t>
            </a:r>
          </a:p>
        </p:txBody>
      </p:sp>
      <p:sp>
        <p:nvSpPr>
          <p:cNvPr id="20490" name="AutoShape 12"/>
          <p:cNvSpPr/>
          <p:nvPr/>
        </p:nvSpPr>
        <p:spPr>
          <a:xfrm>
            <a:off x="350043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91" name="AutoShape 12"/>
          <p:cNvSpPr/>
          <p:nvPr/>
        </p:nvSpPr>
        <p:spPr>
          <a:xfrm>
            <a:off x="5429250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16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202" name="Footer Placeholder 24"/>
          <p:cNvSpPr txBox="1"/>
          <p:nvPr/>
        </p:nvSpPr>
        <p:spPr>
          <a:xfrm>
            <a:off x="1568768" y="471487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" name="Footer Placeholder 24"/>
          <p:cNvSpPr txBox="1"/>
          <p:nvPr/>
        </p:nvSpPr>
        <p:spPr>
          <a:xfrm>
            <a:off x="5498783" y="469836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7423" name="Footer Placeholder 3"/>
          <p:cNvSpPr txBox="1"/>
          <p:nvPr/>
        </p:nvSpPr>
        <p:spPr>
          <a:xfrm>
            <a:off x="7000240" y="266763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sz="1400" dirty="0">
                <a:latin typeface="Arial" panose="020B0604020202020204" pitchFamily="34" charset="0"/>
              </a:rPr>
              <a:t>I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DEOLOGI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K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E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PENTINGAN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STRUKTUR</a:t>
            </a:r>
          </a:p>
        </p:txBody>
      </p:sp>
      <p:sp>
        <p:nvSpPr>
          <p:cNvPr id="21514" name="Oval 188"/>
          <p:cNvSpPr/>
          <p:nvPr/>
        </p:nvSpPr>
        <p:spPr>
          <a:xfrm>
            <a:off x="424815" y="3251200"/>
            <a:ext cx="1084263" cy="1249363"/>
          </a:xfrm>
          <a:prstGeom prst="ellipse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900" b="1" dirty="0">
                <a:latin typeface="Arial" panose="020B0604020202020204" pitchFamily="34" charset="0"/>
              </a:rPr>
              <a:t>INFRASTRUKTUR</a:t>
            </a:r>
          </a:p>
          <a:p>
            <a:pPr algn="ctr"/>
            <a:r>
              <a:rPr sz="900" b="1" dirty="0">
                <a:latin typeface="Arial" panose="020B0604020202020204" pitchFamily="34" charset="0"/>
              </a:rPr>
              <a:t>KULTURAL</a:t>
            </a:r>
          </a:p>
          <a:p>
            <a:pPr algn="ctr"/>
            <a:r>
              <a:rPr sz="900" b="1" dirty="0">
                <a:latin typeface="Arial" panose="020B0604020202020204" pitchFamily="34" charset="0"/>
              </a:rPr>
              <a:t>STRUKTURAL</a:t>
            </a:r>
          </a:p>
          <a:p>
            <a:pPr algn="ctr"/>
            <a:endParaRPr lang="id-ID" altLang="x-none" sz="900" dirty="0">
              <a:latin typeface="Arial" panose="020B0604020202020204" pitchFamily="34" charset="0"/>
            </a:endParaRPr>
          </a:p>
        </p:txBody>
      </p:sp>
      <p:sp>
        <p:nvSpPr>
          <p:cNvPr id="21515" name="AutoShape 12"/>
          <p:cNvSpPr/>
          <p:nvPr/>
        </p:nvSpPr>
        <p:spPr>
          <a:xfrm>
            <a:off x="149637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3557" name="Oval 78"/>
          <p:cNvSpPr/>
          <p:nvPr/>
        </p:nvSpPr>
        <p:spPr>
          <a:xfrm>
            <a:off x="8232775" y="3394075"/>
            <a:ext cx="839788" cy="93662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3560" name="Oval 417"/>
          <p:cNvSpPr/>
          <p:nvPr/>
        </p:nvSpPr>
        <p:spPr>
          <a:xfrm>
            <a:off x="8304213" y="3357563"/>
            <a:ext cx="839787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sz="1600" b="1" dirty="0">
                <a:latin typeface="Trebuchet MS" panose="020B0603020202020204" pitchFamily="34" charset="0"/>
              </a:rPr>
              <a:t>TEROR-</a:t>
            </a:r>
          </a:p>
          <a:p>
            <a:pPr algn="ctr"/>
            <a:r>
              <a:rPr sz="1600" b="1" dirty="0">
                <a:latin typeface="Trebuchet MS" panose="020B0603020202020204" pitchFamily="34" charset="0"/>
              </a:rPr>
              <a:t>ISME</a:t>
            </a:r>
          </a:p>
        </p:txBody>
      </p:sp>
      <p:sp>
        <p:nvSpPr>
          <p:cNvPr id="23567" name="AutoShape 12"/>
          <p:cNvSpPr/>
          <p:nvPr/>
        </p:nvSpPr>
        <p:spPr>
          <a:xfrm>
            <a:off x="7359015" y="3367405"/>
            <a:ext cx="85661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4" name="Oval 78"/>
          <p:cNvSpPr/>
          <p:nvPr/>
        </p:nvSpPr>
        <p:spPr>
          <a:xfrm>
            <a:off x="192405" y="5829935"/>
            <a:ext cx="631190" cy="74866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5" name="Oval 417"/>
          <p:cNvSpPr/>
          <p:nvPr/>
        </p:nvSpPr>
        <p:spPr>
          <a:xfrm>
            <a:off x="120650" y="5681345"/>
            <a:ext cx="694055" cy="1032510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3600" b="1" dirty="0">
                <a:latin typeface="Trebuchet MS" panose="020B0603020202020204" pitchFamily="34" charset="0"/>
              </a:rPr>
              <a:t>5</a:t>
            </a:r>
          </a:p>
        </p:txBody>
      </p:sp>
    </p:spTree>
  </p:cSld>
  <p:clrMapOvr>
    <a:masterClrMapping/>
  </p:clrMapOvr>
  <p:transition>
    <p:wipe dir="r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72"/>
          <p:cNvSpPr txBox="1"/>
          <p:nvPr/>
        </p:nvSpPr>
        <p:spPr>
          <a:xfrm>
            <a:off x="712788" y="3603625"/>
            <a:ext cx="184150" cy="2555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Text Box 189"/>
          <p:cNvSpPr txBox="1"/>
          <p:nvPr/>
        </p:nvSpPr>
        <p:spPr>
          <a:xfrm>
            <a:off x="639763" y="3675063"/>
            <a:ext cx="184150" cy="2555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4" name="Oval 78"/>
          <p:cNvSpPr/>
          <p:nvPr/>
        </p:nvSpPr>
        <p:spPr>
          <a:xfrm>
            <a:off x="6447155" y="3394075"/>
            <a:ext cx="911860" cy="96329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5" name="Oval 123"/>
          <p:cNvSpPr/>
          <p:nvPr/>
        </p:nvSpPr>
        <p:spPr>
          <a:xfrm>
            <a:off x="4500880" y="3267075"/>
            <a:ext cx="928370" cy="1152525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6" name="Oval 149"/>
          <p:cNvSpPr/>
          <p:nvPr/>
        </p:nvSpPr>
        <p:spPr>
          <a:xfrm>
            <a:off x="2500313" y="3181350"/>
            <a:ext cx="1011237" cy="1249363"/>
          </a:xfrm>
          <a:prstGeom prst="ellipse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sz="2000" dirty="0">
              <a:latin typeface="Arial" panose="020B0604020202020204" pitchFamily="34" charset="0"/>
            </a:endParaRPr>
          </a:p>
        </p:txBody>
      </p:sp>
      <p:sp>
        <p:nvSpPr>
          <p:cNvPr id="20487" name="Oval 417"/>
          <p:cNvSpPr/>
          <p:nvPr/>
        </p:nvSpPr>
        <p:spPr>
          <a:xfrm>
            <a:off x="6518275" y="3357563"/>
            <a:ext cx="839788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Gerakan</a:t>
            </a:r>
            <a:endParaRPr lang="en-US" sz="16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Sosial</a:t>
            </a:r>
            <a:endParaRPr sz="1600" b="1" dirty="0">
              <a:latin typeface="Trebuchet MS" panose="020B0603020202020204" pitchFamily="34" charset="0"/>
            </a:endParaRPr>
          </a:p>
        </p:txBody>
      </p:sp>
      <p:sp>
        <p:nvSpPr>
          <p:cNvPr id="20488" name="Oval 423"/>
          <p:cNvSpPr/>
          <p:nvPr/>
        </p:nvSpPr>
        <p:spPr>
          <a:xfrm>
            <a:off x="2428875" y="3062288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b="1" dirty="0">
                <a:latin typeface="Trebuchet MS" panose="020B0603020202020204" pitchFamily="34" charset="0"/>
              </a:rPr>
              <a:t>AGAMA</a:t>
            </a:r>
          </a:p>
        </p:txBody>
      </p:sp>
      <p:sp>
        <p:nvSpPr>
          <p:cNvPr id="20489" name="Oval 418"/>
          <p:cNvSpPr/>
          <p:nvPr/>
        </p:nvSpPr>
        <p:spPr>
          <a:xfrm>
            <a:off x="4551363" y="3192463"/>
            <a:ext cx="877887" cy="1093787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sz="900" b="1" dirty="0">
              <a:latin typeface="Trebuchet MS" panose="020B0603020202020204" pitchFamily="34" charset="0"/>
            </a:endParaRPr>
          </a:p>
          <a:p>
            <a:pPr algn="ctr"/>
            <a:endParaRPr sz="1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Doktrin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Tokoh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Institusi</a:t>
            </a:r>
          </a:p>
        </p:txBody>
      </p:sp>
      <p:sp>
        <p:nvSpPr>
          <p:cNvPr id="20490" name="AutoShape 12"/>
          <p:cNvSpPr/>
          <p:nvPr/>
        </p:nvSpPr>
        <p:spPr>
          <a:xfrm>
            <a:off x="350043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91" name="AutoShape 12"/>
          <p:cNvSpPr/>
          <p:nvPr/>
        </p:nvSpPr>
        <p:spPr>
          <a:xfrm>
            <a:off x="5429250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17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202" name="Footer Placeholder 24"/>
          <p:cNvSpPr txBox="1"/>
          <p:nvPr/>
        </p:nvSpPr>
        <p:spPr>
          <a:xfrm>
            <a:off x="1568768" y="471487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" name="Footer Placeholder 24"/>
          <p:cNvSpPr txBox="1"/>
          <p:nvPr/>
        </p:nvSpPr>
        <p:spPr>
          <a:xfrm>
            <a:off x="5498783" y="469836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7423" name="Footer Placeholder 3"/>
          <p:cNvSpPr txBox="1"/>
          <p:nvPr/>
        </p:nvSpPr>
        <p:spPr>
          <a:xfrm>
            <a:off x="7000240" y="266763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sz="1400" dirty="0">
                <a:latin typeface="Arial" panose="020B0604020202020204" pitchFamily="34" charset="0"/>
              </a:rPr>
              <a:t>I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DEOLOGI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K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E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PENTINGAN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STRUKTUR</a:t>
            </a:r>
          </a:p>
        </p:txBody>
      </p:sp>
      <p:sp>
        <p:nvSpPr>
          <p:cNvPr id="21514" name="Oval 188"/>
          <p:cNvSpPr/>
          <p:nvPr/>
        </p:nvSpPr>
        <p:spPr>
          <a:xfrm>
            <a:off x="424815" y="3251200"/>
            <a:ext cx="1084263" cy="1249363"/>
          </a:xfrm>
          <a:prstGeom prst="ellipse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900" b="1" dirty="0">
                <a:latin typeface="Arial" panose="020B0604020202020204" pitchFamily="34" charset="0"/>
              </a:rPr>
              <a:t>INFRASTRUKTUR</a:t>
            </a:r>
          </a:p>
          <a:p>
            <a:pPr algn="ctr"/>
            <a:r>
              <a:rPr sz="900" b="1" dirty="0">
                <a:latin typeface="Arial" panose="020B0604020202020204" pitchFamily="34" charset="0"/>
              </a:rPr>
              <a:t>KULTURAL</a:t>
            </a:r>
          </a:p>
          <a:p>
            <a:pPr algn="ctr"/>
            <a:r>
              <a:rPr sz="900" b="1" dirty="0">
                <a:latin typeface="Arial" panose="020B0604020202020204" pitchFamily="34" charset="0"/>
              </a:rPr>
              <a:t>STRUKTURAL</a:t>
            </a:r>
          </a:p>
          <a:p>
            <a:pPr algn="ctr"/>
            <a:endParaRPr lang="id-ID" altLang="x-none" sz="900" dirty="0">
              <a:latin typeface="Arial" panose="020B0604020202020204" pitchFamily="34" charset="0"/>
            </a:endParaRPr>
          </a:p>
        </p:txBody>
      </p:sp>
      <p:sp>
        <p:nvSpPr>
          <p:cNvPr id="21515" name="AutoShape 12"/>
          <p:cNvSpPr/>
          <p:nvPr/>
        </p:nvSpPr>
        <p:spPr>
          <a:xfrm>
            <a:off x="149637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3557" name="Oval 78"/>
          <p:cNvSpPr/>
          <p:nvPr/>
        </p:nvSpPr>
        <p:spPr>
          <a:xfrm>
            <a:off x="8232775" y="3394075"/>
            <a:ext cx="839788" cy="93662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3560" name="Oval 417"/>
          <p:cNvSpPr/>
          <p:nvPr/>
        </p:nvSpPr>
        <p:spPr>
          <a:xfrm>
            <a:off x="8304213" y="3357563"/>
            <a:ext cx="839787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sz="1600" b="1" dirty="0">
                <a:latin typeface="Trebuchet MS" panose="020B0603020202020204" pitchFamily="34" charset="0"/>
              </a:rPr>
              <a:t>TEROR-</a:t>
            </a:r>
          </a:p>
          <a:p>
            <a:pPr algn="ctr"/>
            <a:r>
              <a:rPr sz="1600" b="1" dirty="0">
                <a:latin typeface="Trebuchet MS" panose="020B0603020202020204" pitchFamily="34" charset="0"/>
              </a:rPr>
              <a:t>ISME</a:t>
            </a:r>
          </a:p>
        </p:txBody>
      </p:sp>
      <p:sp>
        <p:nvSpPr>
          <p:cNvPr id="23567" name="AutoShape 12"/>
          <p:cNvSpPr/>
          <p:nvPr/>
        </p:nvSpPr>
        <p:spPr>
          <a:xfrm>
            <a:off x="7359015" y="3367405"/>
            <a:ext cx="85661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41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381750" y="1038225"/>
            <a:ext cx="2590800" cy="962025"/>
          </a:xfrm>
          <a:prstGeom prst="homePlate">
            <a:avLst>
              <a:gd name="adj" fmla="val 53125"/>
            </a:avLst>
          </a:prstGeom>
          <a:solidFill>
            <a:srgbClr val="4949FF"/>
          </a:solidFill>
          <a:ln w="28575">
            <a:noFill/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Outcome</a:t>
            </a:r>
          </a:p>
        </p:txBody>
      </p:sp>
      <p:sp>
        <p:nvSpPr>
          <p:cNvPr id="49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0" y="1020763"/>
            <a:ext cx="2971800" cy="965200"/>
          </a:xfrm>
          <a:prstGeom prst="homePlate">
            <a:avLst>
              <a:gd name="adj" fmla="val 60779"/>
            </a:avLst>
          </a:prstGeom>
          <a:solidFill>
            <a:srgbClr val="00B0F0"/>
          </a:solidFill>
          <a:ln w="12700">
            <a:solidFill>
              <a:schemeClr val="accent2"/>
            </a:solidFill>
            <a:miter lim="800000"/>
          </a:ln>
          <a:effectLst>
            <a:outerShdw dist="117088" dir="2436078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Dependent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0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28975" y="1020763"/>
            <a:ext cx="2743200" cy="962025"/>
          </a:xfrm>
          <a:prstGeom prst="homePlate">
            <a:avLst>
              <a:gd name="adj" fmla="val 56250"/>
            </a:avLst>
          </a:prstGeom>
          <a:solidFill>
            <a:srgbClr val="66CC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Intervening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5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71675" y="1020763"/>
            <a:ext cx="2209800" cy="963613"/>
          </a:xfrm>
          <a:prstGeom prst="homePlate">
            <a:avLst>
              <a:gd name="adj" fmla="val 51495"/>
            </a:avLst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7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438" y="1000125"/>
            <a:ext cx="2471738" cy="965200"/>
          </a:xfrm>
          <a:prstGeom prst="homePlate">
            <a:avLst>
              <a:gd name="adj" fmla="val 60779"/>
            </a:avLst>
          </a:prstGeom>
          <a:solidFill>
            <a:srgbClr val="00B0F0"/>
          </a:solidFill>
          <a:ln w="12700">
            <a:solidFill>
              <a:schemeClr val="accent2"/>
            </a:solidFill>
            <a:miter lim="800000"/>
          </a:ln>
          <a:effectLst>
            <a:outerShdw dist="117088" dir="2436078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Antesedent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4" name="Oval 78"/>
          <p:cNvSpPr/>
          <p:nvPr/>
        </p:nvSpPr>
        <p:spPr>
          <a:xfrm>
            <a:off x="192405" y="5829935"/>
            <a:ext cx="631190" cy="74866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5" name="Oval 417"/>
          <p:cNvSpPr/>
          <p:nvPr/>
        </p:nvSpPr>
        <p:spPr>
          <a:xfrm>
            <a:off x="120650" y="5681345"/>
            <a:ext cx="694055" cy="1032510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3600" b="1" dirty="0">
                <a:latin typeface="Trebuchet MS" panose="020B0603020202020204" pitchFamily="34" charset="0"/>
              </a:rPr>
              <a:t>6</a:t>
            </a:r>
          </a:p>
        </p:txBody>
      </p:sp>
    </p:spTree>
  </p:cSld>
  <p:clrMapOvr>
    <a:masterClrMapping/>
  </p:clrMapOvr>
  <p:transition>
    <p:wipe dir="r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72"/>
          <p:cNvSpPr txBox="1"/>
          <p:nvPr/>
        </p:nvSpPr>
        <p:spPr>
          <a:xfrm>
            <a:off x="712788" y="3603625"/>
            <a:ext cx="184150" cy="2555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Text Box 189"/>
          <p:cNvSpPr txBox="1"/>
          <p:nvPr/>
        </p:nvSpPr>
        <p:spPr>
          <a:xfrm>
            <a:off x="639763" y="3675063"/>
            <a:ext cx="184150" cy="2555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4" name="Oval 78"/>
          <p:cNvSpPr/>
          <p:nvPr/>
        </p:nvSpPr>
        <p:spPr>
          <a:xfrm>
            <a:off x="6447155" y="3394075"/>
            <a:ext cx="911860" cy="96329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5" name="Oval 123"/>
          <p:cNvSpPr/>
          <p:nvPr/>
        </p:nvSpPr>
        <p:spPr>
          <a:xfrm>
            <a:off x="4500880" y="3267075"/>
            <a:ext cx="928370" cy="1152525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6" name="Oval 149"/>
          <p:cNvSpPr/>
          <p:nvPr/>
        </p:nvSpPr>
        <p:spPr>
          <a:xfrm>
            <a:off x="2500313" y="3181350"/>
            <a:ext cx="1011237" cy="1249363"/>
          </a:xfrm>
          <a:prstGeom prst="ellipse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sz="2000" dirty="0">
              <a:latin typeface="Arial" panose="020B0604020202020204" pitchFamily="34" charset="0"/>
            </a:endParaRPr>
          </a:p>
        </p:txBody>
      </p:sp>
      <p:sp>
        <p:nvSpPr>
          <p:cNvPr id="20487" name="Oval 417"/>
          <p:cNvSpPr/>
          <p:nvPr/>
        </p:nvSpPr>
        <p:spPr>
          <a:xfrm>
            <a:off x="6518275" y="3357563"/>
            <a:ext cx="839788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Gerakan</a:t>
            </a:r>
            <a:endParaRPr lang="en-US" sz="16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Sosial</a:t>
            </a:r>
            <a:endParaRPr sz="1600" b="1" dirty="0">
              <a:latin typeface="Trebuchet MS" panose="020B0603020202020204" pitchFamily="34" charset="0"/>
            </a:endParaRPr>
          </a:p>
        </p:txBody>
      </p:sp>
      <p:sp>
        <p:nvSpPr>
          <p:cNvPr id="20488" name="Oval 423"/>
          <p:cNvSpPr/>
          <p:nvPr/>
        </p:nvSpPr>
        <p:spPr>
          <a:xfrm>
            <a:off x="2428875" y="3062288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b="1" dirty="0">
                <a:latin typeface="Trebuchet MS" panose="020B0603020202020204" pitchFamily="34" charset="0"/>
              </a:rPr>
              <a:t>AGAMA</a:t>
            </a:r>
          </a:p>
        </p:txBody>
      </p:sp>
      <p:sp>
        <p:nvSpPr>
          <p:cNvPr id="20489" name="Oval 418"/>
          <p:cNvSpPr/>
          <p:nvPr/>
        </p:nvSpPr>
        <p:spPr>
          <a:xfrm>
            <a:off x="4551363" y="3192463"/>
            <a:ext cx="877887" cy="1093787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sz="900" b="1" dirty="0">
              <a:latin typeface="Trebuchet MS" panose="020B0603020202020204" pitchFamily="34" charset="0"/>
            </a:endParaRPr>
          </a:p>
          <a:p>
            <a:pPr algn="ctr"/>
            <a:endParaRPr sz="1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Doktrin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Tokoh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Institusi</a:t>
            </a:r>
          </a:p>
        </p:txBody>
      </p:sp>
      <p:sp>
        <p:nvSpPr>
          <p:cNvPr id="20490" name="AutoShape 12"/>
          <p:cNvSpPr/>
          <p:nvPr/>
        </p:nvSpPr>
        <p:spPr>
          <a:xfrm>
            <a:off x="350043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91" name="AutoShape 12"/>
          <p:cNvSpPr/>
          <p:nvPr/>
        </p:nvSpPr>
        <p:spPr>
          <a:xfrm>
            <a:off x="5429250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18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202" name="Footer Placeholder 24"/>
          <p:cNvSpPr txBox="1"/>
          <p:nvPr/>
        </p:nvSpPr>
        <p:spPr>
          <a:xfrm>
            <a:off x="1640523" y="464312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" name="Footer Placeholder 24"/>
          <p:cNvSpPr txBox="1"/>
          <p:nvPr/>
        </p:nvSpPr>
        <p:spPr>
          <a:xfrm>
            <a:off x="5355273" y="462661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7423" name="Footer Placeholder 3"/>
          <p:cNvSpPr txBox="1"/>
          <p:nvPr/>
        </p:nvSpPr>
        <p:spPr>
          <a:xfrm>
            <a:off x="7000240" y="266763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sz="1400" dirty="0">
                <a:latin typeface="Arial" panose="020B0604020202020204" pitchFamily="34" charset="0"/>
              </a:rPr>
              <a:t>I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DEOLOGI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K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E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PENTINGAN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STRUKTUR</a:t>
            </a:r>
          </a:p>
        </p:txBody>
      </p:sp>
      <p:sp>
        <p:nvSpPr>
          <p:cNvPr id="21514" name="Oval 188"/>
          <p:cNvSpPr/>
          <p:nvPr/>
        </p:nvSpPr>
        <p:spPr>
          <a:xfrm>
            <a:off x="424815" y="3251200"/>
            <a:ext cx="1084263" cy="1249363"/>
          </a:xfrm>
          <a:prstGeom prst="ellipse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900" b="1" dirty="0">
                <a:latin typeface="Arial" panose="020B0604020202020204" pitchFamily="34" charset="0"/>
              </a:rPr>
              <a:t>INFRASTRUKTUR</a:t>
            </a:r>
          </a:p>
          <a:p>
            <a:pPr algn="ctr"/>
            <a:r>
              <a:rPr sz="900" b="1" dirty="0">
                <a:latin typeface="Arial" panose="020B0604020202020204" pitchFamily="34" charset="0"/>
              </a:rPr>
              <a:t>KULTURAL</a:t>
            </a:r>
          </a:p>
          <a:p>
            <a:pPr algn="ctr"/>
            <a:r>
              <a:rPr sz="900" b="1" dirty="0">
                <a:latin typeface="Arial" panose="020B0604020202020204" pitchFamily="34" charset="0"/>
              </a:rPr>
              <a:t>STRUKTURAL</a:t>
            </a:r>
          </a:p>
          <a:p>
            <a:pPr algn="ctr"/>
            <a:endParaRPr lang="id-ID" altLang="x-none" sz="900" dirty="0">
              <a:latin typeface="Arial" panose="020B0604020202020204" pitchFamily="34" charset="0"/>
            </a:endParaRPr>
          </a:p>
        </p:txBody>
      </p:sp>
      <p:sp>
        <p:nvSpPr>
          <p:cNvPr id="21515" name="AutoShape 12"/>
          <p:cNvSpPr/>
          <p:nvPr/>
        </p:nvSpPr>
        <p:spPr>
          <a:xfrm>
            <a:off x="149637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3557" name="Oval 78"/>
          <p:cNvSpPr/>
          <p:nvPr/>
        </p:nvSpPr>
        <p:spPr>
          <a:xfrm>
            <a:off x="8232775" y="3394075"/>
            <a:ext cx="839788" cy="93662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3560" name="Oval 417"/>
          <p:cNvSpPr/>
          <p:nvPr/>
        </p:nvSpPr>
        <p:spPr>
          <a:xfrm>
            <a:off x="8304213" y="3357563"/>
            <a:ext cx="839787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sz="1600" b="1" dirty="0">
                <a:latin typeface="Trebuchet MS" panose="020B0603020202020204" pitchFamily="34" charset="0"/>
              </a:rPr>
              <a:t>TEROR-</a:t>
            </a:r>
          </a:p>
          <a:p>
            <a:pPr algn="ctr"/>
            <a:r>
              <a:rPr sz="1600" b="1" dirty="0">
                <a:latin typeface="Trebuchet MS" panose="020B0603020202020204" pitchFamily="34" charset="0"/>
              </a:rPr>
              <a:t>ISME</a:t>
            </a:r>
          </a:p>
        </p:txBody>
      </p:sp>
      <p:sp>
        <p:nvSpPr>
          <p:cNvPr id="23567" name="AutoShape 12"/>
          <p:cNvSpPr/>
          <p:nvPr/>
        </p:nvSpPr>
        <p:spPr>
          <a:xfrm>
            <a:off x="7359015" y="3367405"/>
            <a:ext cx="85661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41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381750" y="894715"/>
            <a:ext cx="2590800" cy="962025"/>
          </a:xfrm>
          <a:prstGeom prst="homePlate">
            <a:avLst>
              <a:gd name="adj" fmla="val 53125"/>
            </a:avLst>
          </a:prstGeom>
          <a:solidFill>
            <a:srgbClr val="4949FF"/>
          </a:solidFill>
          <a:ln w="28575">
            <a:noFill/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Outcome</a:t>
            </a:r>
          </a:p>
        </p:txBody>
      </p:sp>
      <p:sp>
        <p:nvSpPr>
          <p:cNvPr id="49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0" y="877253"/>
            <a:ext cx="2971800" cy="965200"/>
          </a:xfrm>
          <a:prstGeom prst="homePlate">
            <a:avLst>
              <a:gd name="adj" fmla="val 60779"/>
            </a:avLst>
          </a:prstGeom>
          <a:solidFill>
            <a:srgbClr val="00B0F0"/>
          </a:solidFill>
          <a:ln w="12700">
            <a:solidFill>
              <a:schemeClr val="accent2"/>
            </a:solidFill>
            <a:miter lim="800000"/>
          </a:ln>
          <a:effectLst>
            <a:outerShdw dist="117088" dir="2436078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Dependent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0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28975" y="877253"/>
            <a:ext cx="2743200" cy="962025"/>
          </a:xfrm>
          <a:prstGeom prst="homePlate">
            <a:avLst>
              <a:gd name="adj" fmla="val 56250"/>
            </a:avLst>
          </a:prstGeom>
          <a:solidFill>
            <a:srgbClr val="66CC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Intervening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5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71675" y="877253"/>
            <a:ext cx="2209800" cy="963613"/>
          </a:xfrm>
          <a:prstGeom prst="homePlate">
            <a:avLst>
              <a:gd name="adj" fmla="val 51495"/>
            </a:avLst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7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438" y="856615"/>
            <a:ext cx="2471738" cy="965200"/>
          </a:xfrm>
          <a:prstGeom prst="homePlate">
            <a:avLst>
              <a:gd name="adj" fmla="val 60779"/>
            </a:avLst>
          </a:prstGeom>
          <a:solidFill>
            <a:srgbClr val="00B0F0"/>
          </a:solidFill>
          <a:ln w="12700">
            <a:solidFill>
              <a:schemeClr val="accent2"/>
            </a:solidFill>
            <a:miter lim="800000"/>
          </a:ln>
          <a:effectLst>
            <a:outerShdw dist="117088" dir="2436078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Antesedent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24579" name="Freeform 70"/>
          <p:cNvSpPr/>
          <p:nvPr/>
        </p:nvSpPr>
        <p:spPr>
          <a:xfrm>
            <a:off x="2929890" y="4383088"/>
            <a:ext cx="4000500" cy="1260475"/>
          </a:xfrm>
          <a:custGeom>
            <a:avLst/>
            <a:gdLst>
              <a:gd name="txL" fmla="*/ 0 w 2358"/>
              <a:gd name="txT" fmla="*/ 0 h 1859"/>
              <a:gd name="txR" fmla="*/ 2358 w 2358"/>
              <a:gd name="txB" fmla="*/ 1859 h 18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58" h="1859">
                <a:moveTo>
                  <a:pt x="2358" y="45"/>
                </a:moveTo>
                <a:lnTo>
                  <a:pt x="2358" y="1859"/>
                </a:lnTo>
                <a:lnTo>
                  <a:pt x="0" y="1859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4590" name="Freeform 70"/>
          <p:cNvSpPr/>
          <p:nvPr/>
        </p:nvSpPr>
        <p:spPr>
          <a:xfrm rot="10800000">
            <a:off x="2929890" y="2071688"/>
            <a:ext cx="4000500" cy="1189037"/>
          </a:xfrm>
          <a:custGeom>
            <a:avLst/>
            <a:gdLst>
              <a:gd name="txL" fmla="*/ 0 w 2358"/>
              <a:gd name="txT" fmla="*/ 0 h 1859"/>
              <a:gd name="txR" fmla="*/ 2358 w 2358"/>
              <a:gd name="txB" fmla="*/ 1859 h 18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58" h="1859">
                <a:moveTo>
                  <a:pt x="2358" y="45"/>
                </a:moveTo>
                <a:lnTo>
                  <a:pt x="2358" y="1859"/>
                </a:lnTo>
                <a:lnTo>
                  <a:pt x="0" y="1859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4" name="Oval 78"/>
          <p:cNvSpPr/>
          <p:nvPr/>
        </p:nvSpPr>
        <p:spPr>
          <a:xfrm>
            <a:off x="192405" y="5829935"/>
            <a:ext cx="631190" cy="74866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5" name="Oval 417"/>
          <p:cNvSpPr/>
          <p:nvPr/>
        </p:nvSpPr>
        <p:spPr>
          <a:xfrm>
            <a:off x="120650" y="5681345"/>
            <a:ext cx="694055" cy="1032510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3600" b="1" dirty="0">
                <a:latin typeface="Trebuchet MS" panose="020B0603020202020204" pitchFamily="34" charset="0"/>
              </a:rPr>
              <a:t>7</a:t>
            </a:r>
          </a:p>
        </p:txBody>
      </p:sp>
    </p:spTree>
  </p:cSld>
  <p:clrMapOvr>
    <a:masterClrMapping/>
  </p:clrMapOvr>
  <p:transition>
    <p:wipe dir="r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72"/>
          <p:cNvSpPr txBox="1"/>
          <p:nvPr/>
        </p:nvSpPr>
        <p:spPr>
          <a:xfrm>
            <a:off x="712788" y="3603625"/>
            <a:ext cx="184150" cy="2555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Text Box 189"/>
          <p:cNvSpPr txBox="1"/>
          <p:nvPr/>
        </p:nvSpPr>
        <p:spPr>
          <a:xfrm>
            <a:off x="639763" y="3675063"/>
            <a:ext cx="184150" cy="2555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4" name="Oval 78"/>
          <p:cNvSpPr/>
          <p:nvPr/>
        </p:nvSpPr>
        <p:spPr>
          <a:xfrm>
            <a:off x="6447155" y="3394075"/>
            <a:ext cx="911860" cy="96329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5" name="Oval 123"/>
          <p:cNvSpPr/>
          <p:nvPr/>
        </p:nvSpPr>
        <p:spPr>
          <a:xfrm>
            <a:off x="4500880" y="3267075"/>
            <a:ext cx="928370" cy="1152525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6" name="Oval 149"/>
          <p:cNvSpPr/>
          <p:nvPr/>
        </p:nvSpPr>
        <p:spPr>
          <a:xfrm>
            <a:off x="2500313" y="3181350"/>
            <a:ext cx="1011237" cy="1249363"/>
          </a:xfrm>
          <a:prstGeom prst="ellipse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sz="2000" dirty="0">
              <a:latin typeface="Arial" panose="020B0604020202020204" pitchFamily="34" charset="0"/>
            </a:endParaRPr>
          </a:p>
        </p:txBody>
      </p:sp>
      <p:sp>
        <p:nvSpPr>
          <p:cNvPr id="20487" name="Oval 417"/>
          <p:cNvSpPr/>
          <p:nvPr/>
        </p:nvSpPr>
        <p:spPr>
          <a:xfrm>
            <a:off x="6518275" y="3357563"/>
            <a:ext cx="839788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Gerakan</a:t>
            </a:r>
            <a:endParaRPr lang="en-US" sz="16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Sosial</a:t>
            </a:r>
            <a:endParaRPr sz="1600" b="1" dirty="0">
              <a:latin typeface="Trebuchet MS" panose="020B0603020202020204" pitchFamily="34" charset="0"/>
            </a:endParaRPr>
          </a:p>
        </p:txBody>
      </p:sp>
      <p:sp>
        <p:nvSpPr>
          <p:cNvPr id="20488" name="Oval 423"/>
          <p:cNvSpPr/>
          <p:nvPr/>
        </p:nvSpPr>
        <p:spPr>
          <a:xfrm>
            <a:off x="2428875" y="3062288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b="1" dirty="0">
                <a:latin typeface="Trebuchet MS" panose="020B0603020202020204" pitchFamily="34" charset="0"/>
              </a:rPr>
              <a:t>AGAMA</a:t>
            </a:r>
          </a:p>
        </p:txBody>
      </p:sp>
      <p:sp>
        <p:nvSpPr>
          <p:cNvPr id="20489" name="Oval 418"/>
          <p:cNvSpPr/>
          <p:nvPr/>
        </p:nvSpPr>
        <p:spPr>
          <a:xfrm>
            <a:off x="4551363" y="3192463"/>
            <a:ext cx="877887" cy="1093787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sz="900" b="1" dirty="0">
              <a:latin typeface="Trebuchet MS" panose="020B0603020202020204" pitchFamily="34" charset="0"/>
            </a:endParaRPr>
          </a:p>
          <a:p>
            <a:pPr algn="ctr"/>
            <a:endParaRPr sz="1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Doktrin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Tokoh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Institusi</a:t>
            </a:r>
          </a:p>
        </p:txBody>
      </p:sp>
      <p:sp>
        <p:nvSpPr>
          <p:cNvPr id="20490" name="AutoShape 12"/>
          <p:cNvSpPr/>
          <p:nvPr/>
        </p:nvSpPr>
        <p:spPr>
          <a:xfrm>
            <a:off x="350043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91" name="AutoShape 12"/>
          <p:cNvSpPr/>
          <p:nvPr/>
        </p:nvSpPr>
        <p:spPr>
          <a:xfrm>
            <a:off x="5429250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19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202" name="Footer Placeholder 24"/>
          <p:cNvSpPr txBox="1"/>
          <p:nvPr/>
        </p:nvSpPr>
        <p:spPr>
          <a:xfrm>
            <a:off x="1640523" y="464312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" name="Footer Placeholder 24"/>
          <p:cNvSpPr txBox="1"/>
          <p:nvPr/>
        </p:nvSpPr>
        <p:spPr>
          <a:xfrm>
            <a:off x="5355273" y="462661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7423" name="Footer Placeholder 3"/>
          <p:cNvSpPr txBox="1"/>
          <p:nvPr/>
        </p:nvSpPr>
        <p:spPr>
          <a:xfrm>
            <a:off x="7000240" y="266763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sz="1400" dirty="0">
                <a:latin typeface="Arial" panose="020B0604020202020204" pitchFamily="34" charset="0"/>
              </a:rPr>
              <a:t>I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DEOLOGI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K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E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PENTINGAN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STRUKTUR</a:t>
            </a:r>
          </a:p>
        </p:txBody>
      </p:sp>
      <p:sp>
        <p:nvSpPr>
          <p:cNvPr id="21514" name="Oval 188"/>
          <p:cNvSpPr/>
          <p:nvPr/>
        </p:nvSpPr>
        <p:spPr>
          <a:xfrm>
            <a:off x="424815" y="3251200"/>
            <a:ext cx="1084263" cy="1249363"/>
          </a:xfrm>
          <a:prstGeom prst="ellipse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900" b="1" dirty="0">
                <a:latin typeface="Arial" panose="020B0604020202020204" pitchFamily="34" charset="0"/>
              </a:rPr>
              <a:t>INFRASTRUKTUR</a:t>
            </a:r>
          </a:p>
          <a:p>
            <a:pPr algn="ctr"/>
            <a:r>
              <a:rPr sz="900" b="1" dirty="0">
                <a:latin typeface="Arial" panose="020B0604020202020204" pitchFamily="34" charset="0"/>
              </a:rPr>
              <a:t>KULTURAL</a:t>
            </a:r>
          </a:p>
          <a:p>
            <a:pPr algn="ctr"/>
            <a:r>
              <a:rPr sz="900" b="1" dirty="0">
                <a:latin typeface="Arial" panose="020B0604020202020204" pitchFamily="34" charset="0"/>
              </a:rPr>
              <a:t>STRUKTURAL</a:t>
            </a:r>
          </a:p>
          <a:p>
            <a:pPr algn="ctr"/>
            <a:endParaRPr lang="id-ID" altLang="x-none" sz="900" dirty="0">
              <a:latin typeface="Arial" panose="020B0604020202020204" pitchFamily="34" charset="0"/>
            </a:endParaRPr>
          </a:p>
        </p:txBody>
      </p:sp>
      <p:sp>
        <p:nvSpPr>
          <p:cNvPr id="21515" name="AutoShape 12"/>
          <p:cNvSpPr/>
          <p:nvPr/>
        </p:nvSpPr>
        <p:spPr>
          <a:xfrm>
            <a:off x="149637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3557" name="Oval 78"/>
          <p:cNvSpPr/>
          <p:nvPr/>
        </p:nvSpPr>
        <p:spPr>
          <a:xfrm>
            <a:off x="8232775" y="3394075"/>
            <a:ext cx="839788" cy="93662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3560" name="Oval 417"/>
          <p:cNvSpPr/>
          <p:nvPr/>
        </p:nvSpPr>
        <p:spPr>
          <a:xfrm>
            <a:off x="8304213" y="3357563"/>
            <a:ext cx="839787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sz="1600" b="1" dirty="0">
                <a:latin typeface="Trebuchet MS" panose="020B0603020202020204" pitchFamily="34" charset="0"/>
              </a:rPr>
              <a:t>TEROR-</a:t>
            </a:r>
          </a:p>
          <a:p>
            <a:pPr algn="ctr"/>
            <a:r>
              <a:rPr sz="1600" b="1" dirty="0">
                <a:latin typeface="Trebuchet MS" panose="020B0603020202020204" pitchFamily="34" charset="0"/>
              </a:rPr>
              <a:t>ISME</a:t>
            </a:r>
          </a:p>
        </p:txBody>
      </p:sp>
      <p:sp>
        <p:nvSpPr>
          <p:cNvPr id="23567" name="AutoShape 12"/>
          <p:cNvSpPr/>
          <p:nvPr/>
        </p:nvSpPr>
        <p:spPr>
          <a:xfrm>
            <a:off x="7359015" y="3367405"/>
            <a:ext cx="85661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41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381750" y="894715"/>
            <a:ext cx="2590800" cy="962025"/>
          </a:xfrm>
          <a:prstGeom prst="homePlate">
            <a:avLst>
              <a:gd name="adj" fmla="val 53125"/>
            </a:avLst>
          </a:prstGeom>
          <a:solidFill>
            <a:srgbClr val="4949FF"/>
          </a:solidFill>
          <a:ln w="28575">
            <a:noFill/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Outcome</a:t>
            </a:r>
          </a:p>
        </p:txBody>
      </p:sp>
      <p:sp>
        <p:nvSpPr>
          <p:cNvPr id="49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0" y="877253"/>
            <a:ext cx="2971800" cy="965200"/>
          </a:xfrm>
          <a:prstGeom prst="homePlate">
            <a:avLst>
              <a:gd name="adj" fmla="val 60779"/>
            </a:avLst>
          </a:prstGeom>
          <a:solidFill>
            <a:srgbClr val="00B0F0"/>
          </a:solidFill>
          <a:ln w="12700">
            <a:solidFill>
              <a:schemeClr val="accent2"/>
            </a:solidFill>
            <a:miter lim="800000"/>
          </a:ln>
          <a:effectLst>
            <a:outerShdw dist="117088" dir="2436078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Dependent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0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28975" y="877253"/>
            <a:ext cx="2743200" cy="962025"/>
          </a:xfrm>
          <a:prstGeom prst="homePlate">
            <a:avLst>
              <a:gd name="adj" fmla="val 56250"/>
            </a:avLst>
          </a:prstGeom>
          <a:solidFill>
            <a:srgbClr val="66CC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Intervening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5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71675" y="877253"/>
            <a:ext cx="2209800" cy="963613"/>
          </a:xfrm>
          <a:prstGeom prst="homePlate">
            <a:avLst>
              <a:gd name="adj" fmla="val 51495"/>
            </a:avLst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7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438" y="856615"/>
            <a:ext cx="2471738" cy="965200"/>
          </a:xfrm>
          <a:prstGeom prst="homePlate">
            <a:avLst>
              <a:gd name="adj" fmla="val 60779"/>
            </a:avLst>
          </a:prstGeom>
          <a:solidFill>
            <a:srgbClr val="00B0F0"/>
          </a:solidFill>
          <a:ln w="12700">
            <a:solidFill>
              <a:schemeClr val="accent2"/>
            </a:solidFill>
            <a:miter lim="800000"/>
          </a:ln>
          <a:effectLst>
            <a:outerShdw dist="117088" dir="2436078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Antesedent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24579" name="Freeform 70"/>
          <p:cNvSpPr/>
          <p:nvPr/>
        </p:nvSpPr>
        <p:spPr>
          <a:xfrm>
            <a:off x="2929890" y="4383088"/>
            <a:ext cx="4000500" cy="1260475"/>
          </a:xfrm>
          <a:custGeom>
            <a:avLst/>
            <a:gdLst>
              <a:gd name="txL" fmla="*/ 0 w 2358"/>
              <a:gd name="txT" fmla="*/ 0 h 1859"/>
              <a:gd name="txR" fmla="*/ 2358 w 2358"/>
              <a:gd name="txB" fmla="*/ 1859 h 18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58" h="1859">
                <a:moveTo>
                  <a:pt x="2358" y="45"/>
                </a:moveTo>
                <a:lnTo>
                  <a:pt x="2358" y="1859"/>
                </a:lnTo>
                <a:lnTo>
                  <a:pt x="0" y="1859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4590" name="Freeform 70"/>
          <p:cNvSpPr/>
          <p:nvPr/>
        </p:nvSpPr>
        <p:spPr>
          <a:xfrm rot="10800000">
            <a:off x="2929890" y="2071688"/>
            <a:ext cx="4000500" cy="1189037"/>
          </a:xfrm>
          <a:custGeom>
            <a:avLst/>
            <a:gdLst>
              <a:gd name="txL" fmla="*/ 0 w 2358"/>
              <a:gd name="txT" fmla="*/ 0 h 1859"/>
              <a:gd name="txR" fmla="*/ 2358 w 2358"/>
              <a:gd name="txB" fmla="*/ 1859 h 18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58" h="1859">
                <a:moveTo>
                  <a:pt x="2358" y="45"/>
                </a:moveTo>
                <a:lnTo>
                  <a:pt x="2358" y="1859"/>
                </a:lnTo>
                <a:lnTo>
                  <a:pt x="0" y="1859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5616" name="Text Box 67"/>
          <p:cNvSpPr txBox="1"/>
          <p:nvPr/>
        </p:nvSpPr>
        <p:spPr>
          <a:xfrm>
            <a:off x="3929698" y="2089150"/>
            <a:ext cx="1949450" cy="341313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KONTEKS GLOBAL</a:t>
            </a:r>
            <a:endParaRPr sz="16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Text Box 67"/>
          <p:cNvSpPr txBox="1"/>
          <p:nvPr/>
        </p:nvSpPr>
        <p:spPr>
          <a:xfrm>
            <a:off x="4001453" y="5246370"/>
            <a:ext cx="1949450" cy="361950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KONTEKS 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LOKAL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Oval 78"/>
          <p:cNvSpPr/>
          <p:nvPr/>
        </p:nvSpPr>
        <p:spPr>
          <a:xfrm>
            <a:off x="192405" y="5829935"/>
            <a:ext cx="631190" cy="74866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6" name="Oval 417"/>
          <p:cNvSpPr/>
          <p:nvPr/>
        </p:nvSpPr>
        <p:spPr>
          <a:xfrm>
            <a:off x="120650" y="5681345"/>
            <a:ext cx="694055" cy="1032510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3600" b="1" dirty="0">
                <a:latin typeface="Trebuchet MS" panose="020B0603020202020204" pitchFamily="34" charset="0"/>
              </a:rPr>
              <a:t>8</a:t>
            </a:r>
          </a:p>
        </p:txBody>
      </p:sp>
    </p:spTree>
  </p:cSld>
  <p:clrMapOvr>
    <a:masterClrMapping/>
  </p:clrMapOvr>
  <p:transition>
    <p:wipe dir="r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Penelitian: Mulai dari Mana?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2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4" t="9338" r="2545" b="9657"/>
          <a:stretch>
            <a:fillRect/>
          </a:stretch>
        </p:blipFill>
        <p:spPr bwMode="auto">
          <a:xfrm>
            <a:off x="-15240" y="831850"/>
            <a:ext cx="9164955" cy="605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72"/>
          <p:cNvSpPr txBox="1"/>
          <p:nvPr/>
        </p:nvSpPr>
        <p:spPr>
          <a:xfrm>
            <a:off x="712788" y="3603625"/>
            <a:ext cx="184150" cy="2555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Text Box 189"/>
          <p:cNvSpPr txBox="1"/>
          <p:nvPr/>
        </p:nvSpPr>
        <p:spPr>
          <a:xfrm>
            <a:off x="639763" y="3675063"/>
            <a:ext cx="184150" cy="2555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4" name="Oval 78"/>
          <p:cNvSpPr/>
          <p:nvPr/>
        </p:nvSpPr>
        <p:spPr>
          <a:xfrm>
            <a:off x="6447155" y="3394075"/>
            <a:ext cx="911860" cy="96329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5" name="Oval 123"/>
          <p:cNvSpPr/>
          <p:nvPr/>
        </p:nvSpPr>
        <p:spPr>
          <a:xfrm>
            <a:off x="4500880" y="3267075"/>
            <a:ext cx="928370" cy="1152525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6" name="Oval 149"/>
          <p:cNvSpPr/>
          <p:nvPr/>
        </p:nvSpPr>
        <p:spPr>
          <a:xfrm>
            <a:off x="2500313" y="3181350"/>
            <a:ext cx="1011237" cy="1249363"/>
          </a:xfrm>
          <a:prstGeom prst="ellipse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sz="2000" dirty="0">
              <a:latin typeface="Arial" panose="020B0604020202020204" pitchFamily="34" charset="0"/>
            </a:endParaRPr>
          </a:p>
        </p:txBody>
      </p:sp>
      <p:sp>
        <p:nvSpPr>
          <p:cNvPr id="20487" name="Oval 417"/>
          <p:cNvSpPr/>
          <p:nvPr/>
        </p:nvSpPr>
        <p:spPr>
          <a:xfrm>
            <a:off x="6518275" y="3357563"/>
            <a:ext cx="839788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Gerakan</a:t>
            </a:r>
            <a:endParaRPr lang="en-US" sz="16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Sosial</a:t>
            </a:r>
            <a:endParaRPr sz="1600" b="1" dirty="0">
              <a:latin typeface="Trebuchet MS" panose="020B0603020202020204" pitchFamily="34" charset="0"/>
            </a:endParaRPr>
          </a:p>
        </p:txBody>
      </p:sp>
      <p:sp>
        <p:nvSpPr>
          <p:cNvPr id="20488" name="Oval 423"/>
          <p:cNvSpPr/>
          <p:nvPr/>
        </p:nvSpPr>
        <p:spPr>
          <a:xfrm>
            <a:off x="2428875" y="3062288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b="1" dirty="0">
                <a:latin typeface="Trebuchet MS" panose="020B0603020202020204" pitchFamily="34" charset="0"/>
              </a:rPr>
              <a:t>AGAMA</a:t>
            </a:r>
          </a:p>
        </p:txBody>
      </p:sp>
      <p:sp>
        <p:nvSpPr>
          <p:cNvPr id="20489" name="Oval 418"/>
          <p:cNvSpPr/>
          <p:nvPr/>
        </p:nvSpPr>
        <p:spPr>
          <a:xfrm>
            <a:off x="4551363" y="3192463"/>
            <a:ext cx="877887" cy="1093787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sz="900" b="1" dirty="0">
              <a:latin typeface="Trebuchet MS" panose="020B0603020202020204" pitchFamily="34" charset="0"/>
            </a:endParaRPr>
          </a:p>
          <a:p>
            <a:pPr algn="ctr"/>
            <a:endParaRPr sz="1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Doktrin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Tokoh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Institusi</a:t>
            </a:r>
          </a:p>
        </p:txBody>
      </p:sp>
      <p:sp>
        <p:nvSpPr>
          <p:cNvPr id="20490" name="AutoShape 12"/>
          <p:cNvSpPr/>
          <p:nvPr/>
        </p:nvSpPr>
        <p:spPr>
          <a:xfrm>
            <a:off x="350043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dirty="0">
                <a:latin typeface="Arial" panose="020B0604020202020204" pitchFamily="34" charset="0"/>
              </a:rPr>
              <a:t>Strategi</a:t>
            </a:r>
          </a:p>
        </p:txBody>
      </p:sp>
      <p:sp>
        <p:nvSpPr>
          <p:cNvPr id="20491" name="AutoShape 12"/>
          <p:cNvSpPr/>
          <p:nvPr/>
        </p:nvSpPr>
        <p:spPr>
          <a:xfrm>
            <a:off x="5429250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dirty="0">
                <a:latin typeface="Arial" panose="020B0604020202020204" pitchFamily="34" charset="0"/>
              </a:rPr>
              <a:t>Teknik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202" name="Footer Placeholder 24"/>
          <p:cNvSpPr txBox="1"/>
          <p:nvPr/>
        </p:nvSpPr>
        <p:spPr>
          <a:xfrm>
            <a:off x="1640523" y="464312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" name="Footer Placeholder 24"/>
          <p:cNvSpPr txBox="1"/>
          <p:nvPr/>
        </p:nvSpPr>
        <p:spPr>
          <a:xfrm>
            <a:off x="5355273" y="462661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7423" name="Footer Placeholder 3"/>
          <p:cNvSpPr txBox="1"/>
          <p:nvPr/>
        </p:nvSpPr>
        <p:spPr>
          <a:xfrm>
            <a:off x="7000240" y="266763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sz="1400" dirty="0">
                <a:latin typeface="Arial" panose="020B0604020202020204" pitchFamily="34" charset="0"/>
              </a:rPr>
              <a:t>I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DEOLOGI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K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E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PENTINGAN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STRUKTUR</a:t>
            </a:r>
          </a:p>
        </p:txBody>
      </p:sp>
      <p:sp>
        <p:nvSpPr>
          <p:cNvPr id="21514" name="Oval 188"/>
          <p:cNvSpPr/>
          <p:nvPr/>
        </p:nvSpPr>
        <p:spPr>
          <a:xfrm>
            <a:off x="209550" y="3179445"/>
            <a:ext cx="1193800" cy="1393190"/>
          </a:xfrm>
          <a:prstGeom prst="ellipse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sz="1000" b="1" dirty="0">
              <a:latin typeface="Arial" panose="020B0604020202020204" pitchFamily="34" charset="0"/>
            </a:endParaRPr>
          </a:p>
          <a:p>
            <a:pPr algn="ctr"/>
            <a:r>
              <a:rPr sz="1000" b="1" dirty="0">
                <a:latin typeface="Arial" panose="020B0604020202020204" pitchFamily="34" charset="0"/>
              </a:rPr>
              <a:t>INFRASTRUKTUR</a:t>
            </a:r>
          </a:p>
          <a:p>
            <a:pPr algn="ctr"/>
            <a:r>
              <a:rPr sz="1200" b="1" dirty="0">
                <a:latin typeface="Arial" panose="020B0604020202020204" pitchFamily="34" charset="0"/>
              </a:rPr>
              <a:t>KULTUR</a:t>
            </a:r>
          </a:p>
          <a:p>
            <a:pPr algn="ctr"/>
            <a:r>
              <a:rPr sz="1200" b="1" dirty="0">
                <a:latin typeface="Arial" panose="020B0604020202020204" pitchFamily="34" charset="0"/>
              </a:rPr>
              <a:t>STRUKTUR</a:t>
            </a:r>
          </a:p>
          <a:p>
            <a:pPr algn="ctr"/>
            <a:endParaRPr lang="id-ID" altLang="x-none" sz="1200" b="1" dirty="0">
              <a:latin typeface="Arial" panose="020B0604020202020204" pitchFamily="34" charset="0"/>
            </a:endParaRPr>
          </a:p>
        </p:txBody>
      </p:sp>
      <p:sp>
        <p:nvSpPr>
          <p:cNvPr id="21515" name="AutoShape 12"/>
          <p:cNvSpPr/>
          <p:nvPr/>
        </p:nvSpPr>
        <p:spPr>
          <a:xfrm>
            <a:off x="1403350" y="3367405"/>
            <a:ext cx="11652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sz="1400" b="1" dirty="0">
                <a:latin typeface="Arial" panose="020B0604020202020204" pitchFamily="34" charset="0"/>
              </a:rPr>
              <a:t> </a:t>
            </a:r>
            <a:r>
              <a:rPr lang="en-US" altLang="id-ID" sz="1600" b="1" dirty="0">
                <a:latin typeface="Arial" panose="020B0604020202020204" pitchFamily="34" charset="0"/>
              </a:rPr>
              <a:t> Paradigm</a:t>
            </a:r>
          </a:p>
        </p:txBody>
      </p:sp>
      <p:sp>
        <p:nvSpPr>
          <p:cNvPr id="23557" name="Oval 78"/>
          <p:cNvSpPr/>
          <p:nvPr/>
        </p:nvSpPr>
        <p:spPr>
          <a:xfrm>
            <a:off x="8232775" y="3394075"/>
            <a:ext cx="839788" cy="93662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3560" name="Oval 417"/>
          <p:cNvSpPr/>
          <p:nvPr/>
        </p:nvSpPr>
        <p:spPr>
          <a:xfrm>
            <a:off x="8304213" y="3357563"/>
            <a:ext cx="839787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sz="1600" b="1" dirty="0">
                <a:latin typeface="Trebuchet MS" panose="020B0603020202020204" pitchFamily="34" charset="0"/>
              </a:rPr>
              <a:t>TEROR-</a:t>
            </a:r>
          </a:p>
          <a:p>
            <a:pPr algn="ctr"/>
            <a:r>
              <a:rPr sz="1600" b="1" dirty="0">
                <a:latin typeface="Trebuchet MS" panose="020B0603020202020204" pitchFamily="34" charset="0"/>
              </a:rPr>
              <a:t>ISME</a:t>
            </a:r>
          </a:p>
        </p:txBody>
      </p:sp>
      <p:sp>
        <p:nvSpPr>
          <p:cNvPr id="23567" name="AutoShape 12"/>
          <p:cNvSpPr/>
          <p:nvPr/>
        </p:nvSpPr>
        <p:spPr>
          <a:xfrm>
            <a:off x="7359015" y="3367405"/>
            <a:ext cx="85661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sz="1800" dirty="0">
                <a:latin typeface="Arial" panose="020B0604020202020204" pitchFamily="34" charset="0"/>
              </a:rPr>
              <a:t> Praktik</a:t>
            </a:r>
          </a:p>
        </p:txBody>
      </p:sp>
      <p:sp>
        <p:nvSpPr>
          <p:cNvPr id="41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381750" y="894715"/>
            <a:ext cx="2590800" cy="962025"/>
          </a:xfrm>
          <a:prstGeom prst="homePlate">
            <a:avLst>
              <a:gd name="adj" fmla="val 53125"/>
            </a:avLst>
          </a:prstGeom>
          <a:solidFill>
            <a:srgbClr val="4949FF"/>
          </a:solidFill>
          <a:ln w="28575">
            <a:noFill/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Outcome</a:t>
            </a:r>
          </a:p>
        </p:txBody>
      </p:sp>
      <p:sp>
        <p:nvSpPr>
          <p:cNvPr id="49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0" y="877253"/>
            <a:ext cx="2971800" cy="965200"/>
          </a:xfrm>
          <a:prstGeom prst="homePlate">
            <a:avLst>
              <a:gd name="adj" fmla="val 60779"/>
            </a:avLst>
          </a:prstGeom>
          <a:solidFill>
            <a:srgbClr val="00B0F0"/>
          </a:solidFill>
          <a:ln w="12700">
            <a:solidFill>
              <a:schemeClr val="accent2"/>
            </a:solidFill>
            <a:miter lim="800000"/>
          </a:ln>
          <a:effectLst>
            <a:outerShdw dist="117088" dir="2436078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Dependent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0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28975" y="877253"/>
            <a:ext cx="2743200" cy="962025"/>
          </a:xfrm>
          <a:prstGeom prst="homePlate">
            <a:avLst>
              <a:gd name="adj" fmla="val 56250"/>
            </a:avLst>
          </a:prstGeom>
          <a:solidFill>
            <a:srgbClr val="66CC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Intervening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5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71675" y="877253"/>
            <a:ext cx="2209800" cy="963613"/>
          </a:xfrm>
          <a:prstGeom prst="homePlate">
            <a:avLst>
              <a:gd name="adj" fmla="val 51495"/>
            </a:avLst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7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438" y="856615"/>
            <a:ext cx="2471738" cy="965200"/>
          </a:xfrm>
          <a:prstGeom prst="homePlate">
            <a:avLst>
              <a:gd name="adj" fmla="val 60779"/>
            </a:avLst>
          </a:prstGeom>
          <a:solidFill>
            <a:srgbClr val="00B0F0"/>
          </a:solidFill>
          <a:ln w="12700">
            <a:solidFill>
              <a:schemeClr val="accent2"/>
            </a:solidFill>
            <a:miter lim="800000"/>
          </a:ln>
          <a:effectLst>
            <a:outerShdw dist="117088" dir="2436078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Antesedent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24579" name="Freeform 70"/>
          <p:cNvSpPr/>
          <p:nvPr/>
        </p:nvSpPr>
        <p:spPr>
          <a:xfrm>
            <a:off x="2929890" y="4383088"/>
            <a:ext cx="4000500" cy="1260475"/>
          </a:xfrm>
          <a:custGeom>
            <a:avLst/>
            <a:gdLst>
              <a:gd name="txL" fmla="*/ 0 w 2358"/>
              <a:gd name="txT" fmla="*/ 0 h 1859"/>
              <a:gd name="txR" fmla="*/ 2358 w 2358"/>
              <a:gd name="txB" fmla="*/ 1859 h 18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58" h="1859">
                <a:moveTo>
                  <a:pt x="2358" y="45"/>
                </a:moveTo>
                <a:lnTo>
                  <a:pt x="2358" y="1859"/>
                </a:lnTo>
                <a:lnTo>
                  <a:pt x="0" y="1859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4590" name="Freeform 70"/>
          <p:cNvSpPr/>
          <p:nvPr/>
        </p:nvSpPr>
        <p:spPr>
          <a:xfrm rot="10800000">
            <a:off x="2929890" y="2071688"/>
            <a:ext cx="4000500" cy="1189037"/>
          </a:xfrm>
          <a:custGeom>
            <a:avLst/>
            <a:gdLst>
              <a:gd name="txL" fmla="*/ 0 w 2358"/>
              <a:gd name="txT" fmla="*/ 0 h 1859"/>
              <a:gd name="txR" fmla="*/ 2358 w 2358"/>
              <a:gd name="txB" fmla="*/ 1859 h 18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58" h="1859">
                <a:moveTo>
                  <a:pt x="2358" y="45"/>
                </a:moveTo>
                <a:lnTo>
                  <a:pt x="2358" y="1859"/>
                </a:lnTo>
                <a:lnTo>
                  <a:pt x="0" y="1859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5616" name="Text Box 67"/>
          <p:cNvSpPr txBox="1"/>
          <p:nvPr/>
        </p:nvSpPr>
        <p:spPr>
          <a:xfrm>
            <a:off x="3929698" y="2089150"/>
            <a:ext cx="1949450" cy="341313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KONTEKS GLOBAL</a:t>
            </a:r>
            <a:endParaRPr sz="16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Text Box 67"/>
          <p:cNvSpPr txBox="1"/>
          <p:nvPr/>
        </p:nvSpPr>
        <p:spPr>
          <a:xfrm>
            <a:off x="4001453" y="5246370"/>
            <a:ext cx="1949450" cy="361950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KONTEKS 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LOKAL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Oval 78"/>
          <p:cNvSpPr/>
          <p:nvPr/>
        </p:nvSpPr>
        <p:spPr>
          <a:xfrm>
            <a:off x="192405" y="5829935"/>
            <a:ext cx="631190" cy="74866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6" name="Oval 417"/>
          <p:cNvSpPr/>
          <p:nvPr/>
        </p:nvSpPr>
        <p:spPr>
          <a:xfrm>
            <a:off x="120650" y="5681345"/>
            <a:ext cx="694055" cy="1032510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3600" b="1" dirty="0">
                <a:latin typeface="Trebuchet MS" panose="020B0603020202020204" pitchFamily="34" charset="0"/>
              </a:rPr>
              <a:t>9</a:t>
            </a:r>
          </a:p>
        </p:txBody>
      </p:sp>
    </p:spTree>
  </p:cSld>
  <p:clrMapOvr>
    <a:masterClrMapping/>
  </p:clrMapOvr>
  <p:transition>
    <p:wipe dir="r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72"/>
          <p:cNvSpPr txBox="1"/>
          <p:nvPr/>
        </p:nvSpPr>
        <p:spPr>
          <a:xfrm>
            <a:off x="712788" y="3603625"/>
            <a:ext cx="184150" cy="2555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Text Box 189"/>
          <p:cNvSpPr txBox="1"/>
          <p:nvPr/>
        </p:nvSpPr>
        <p:spPr>
          <a:xfrm>
            <a:off x="639763" y="3675063"/>
            <a:ext cx="184150" cy="2555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4" name="Oval 78"/>
          <p:cNvSpPr/>
          <p:nvPr/>
        </p:nvSpPr>
        <p:spPr>
          <a:xfrm>
            <a:off x="6447155" y="3394075"/>
            <a:ext cx="911860" cy="96329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5" name="Oval 123"/>
          <p:cNvSpPr/>
          <p:nvPr/>
        </p:nvSpPr>
        <p:spPr>
          <a:xfrm>
            <a:off x="4500880" y="3267075"/>
            <a:ext cx="928370" cy="1152525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6" name="Oval 149"/>
          <p:cNvSpPr/>
          <p:nvPr/>
        </p:nvSpPr>
        <p:spPr>
          <a:xfrm>
            <a:off x="2500313" y="3181350"/>
            <a:ext cx="1011237" cy="1249363"/>
          </a:xfrm>
          <a:prstGeom prst="ellipse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sz="2000" dirty="0">
              <a:latin typeface="Arial" panose="020B0604020202020204" pitchFamily="34" charset="0"/>
            </a:endParaRPr>
          </a:p>
        </p:txBody>
      </p:sp>
      <p:sp>
        <p:nvSpPr>
          <p:cNvPr id="20487" name="Oval 417"/>
          <p:cNvSpPr/>
          <p:nvPr/>
        </p:nvSpPr>
        <p:spPr>
          <a:xfrm>
            <a:off x="6518275" y="3357563"/>
            <a:ext cx="839788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Gerakan</a:t>
            </a:r>
            <a:endParaRPr lang="en-US" sz="16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Sosial</a:t>
            </a:r>
            <a:endParaRPr sz="1600" b="1" dirty="0">
              <a:latin typeface="Trebuchet MS" panose="020B0603020202020204" pitchFamily="34" charset="0"/>
            </a:endParaRPr>
          </a:p>
        </p:txBody>
      </p:sp>
      <p:sp>
        <p:nvSpPr>
          <p:cNvPr id="20488" name="Oval 423"/>
          <p:cNvSpPr/>
          <p:nvPr/>
        </p:nvSpPr>
        <p:spPr>
          <a:xfrm>
            <a:off x="2428875" y="3062288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b="1" dirty="0">
                <a:latin typeface="Trebuchet MS" panose="020B0603020202020204" pitchFamily="34" charset="0"/>
              </a:rPr>
              <a:t>AGAMA</a:t>
            </a:r>
          </a:p>
        </p:txBody>
      </p:sp>
      <p:sp>
        <p:nvSpPr>
          <p:cNvPr id="20489" name="Oval 418"/>
          <p:cNvSpPr/>
          <p:nvPr/>
        </p:nvSpPr>
        <p:spPr>
          <a:xfrm>
            <a:off x="4551363" y="3192463"/>
            <a:ext cx="877887" cy="1093787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sz="900" b="1" dirty="0">
              <a:latin typeface="Trebuchet MS" panose="020B0603020202020204" pitchFamily="34" charset="0"/>
            </a:endParaRPr>
          </a:p>
          <a:p>
            <a:pPr algn="ctr"/>
            <a:endParaRPr sz="1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Doktrin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Tokoh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Institusi</a:t>
            </a:r>
          </a:p>
        </p:txBody>
      </p:sp>
      <p:sp>
        <p:nvSpPr>
          <p:cNvPr id="20490" name="AutoShape 12"/>
          <p:cNvSpPr/>
          <p:nvPr/>
        </p:nvSpPr>
        <p:spPr>
          <a:xfrm>
            <a:off x="350043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dirty="0">
                <a:latin typeface="Arial" panose="020B0604020202020204" pitchFamily="34" charset="0"/>
              </a:rPr>
              <a:t>Strategi</a:t>
            </a:r>
          </a:p>
        </p:txBody>
      </p:sp>
      <p:sp>
        <p:nvSpPr>
          <p:cNvPr id="20491" name="AutoShape 12"/>
          <p:cNvSpPr/>
          <p:nvPr/>
        </p:nvSpPr>
        <p:spPr>
          <a:xfrm>
            <a:off x="5429250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dirty="0">
                <a:latin typeface="Arial" panose="020B0604020202020204" pitchFamily="34" charset="0"/>
              </a:rPr>
              <a:t>Teknik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21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202" name="Footer Placeholder 24"/>
          <p:cNvSpPr txBox="1"/>
          <p:nvPr/>
        </p:nvSpPr>
        <p:spPr>
          <a:xfrm>
            <a:off x="1640523" y="464312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" name="Footer Placeholder 24"/>
          <p:cNvSpPr txBox="1"/>
          <p:nvPr/>
        </p:nvSpPr>
        <p:spPr>
          <a:xfrm>
            <a:off x="5355273" y="462661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21514" name="Oval 188"/>
          <p:cNvSpPr/>
          <p:nvPr/>
        </p:nvSpPr>
        <p:spPr>
          <a:xfrm>
            <a:off x="137795" y="3179445"/>
            <a:ext cx="1193800" cy="1393190"/>
          </a:xfrm>
          <a:prstGeom prst="ellipse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sz="1000" b="1" dirty="0">
              <a:latin typeface="Arial" panose="020B0604020202020204" pitchFamily="34" charset="0"/>
            </a:endParaRPr>
          </a:p>
          <a:p>
            <a:pPr algn="ctr"/>
            <a:r>
              <a:rPr sz="1000" b="1" dirty="0">
                <a:latin typeface="Arial" panose="020B0604020202020204" pitchFamily="34" charset="0"/>
              </a:rPr>
              <a:t>INFRASTRUKTUR</a:t>
            </a:r>
          </a:p>
          <a:p>
            <a:pPr algn="ctr"/>
            <a:r>
              <a:rPr sz="1200" b="1" dirty="0">
                <a:latin typeface="Arial" panose="020B0604020202020204" pitchFamily="34" charset="0"/>
              </a:rPr>
              <a:t>KULTUR</a:t>
            </a:r>
          </a:p>
          <a:p>
            <a:pPr algn="ctr"/>
            <a:r>
              <a:rPr sz="1200" b="1" dirty="0">
                <a:latin typeface="Arial" panose="020B0604020202020204" pitchFamily="34" charset="0"/>
              </a:rPr>
              <a:t>STRUKTUR</a:t>
            </a:r>
          </a:p>
          <a:p>
            <a:pPr algn="ctr"/>
            <a:endParaRPr lang="id-ID" altLang="x-none" sz="1200" b="1" dirty="0">
              <a:latin typeface="Arial" panose="020B0604020202020204" pitchFamily="34" charset="0"/>
            </a:endParaRPr>
          </a:p>
        </p:txBody>
      </p:sp>
      <p:sp>
        <p:nvSpPr>
          <p:cNvPr id="21515" name="AutoShape 12"/>
          <p:cNvSpPr/>
          <p:nvPr/>
        </p:nvSpPr>
        <p:spPr>
          <a:xfrm>
            <a:off x="1331595" y="3367405"/>
            <a:ext cx="11652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sz="1400" b="1" dirty="0">
                <a:latin typeface="Arial" panose="020B0604020202020204" pitchFamily="34" charset="0"/>
              </a:rPr>
              <a:t> </a:t>
            </a:r>
            <a:r>
              <a:rPr lang="en-US" altLang="id-ID" sz="1600" b="1" dirty="0">
                <a:latin typeface="Arial" panose="020B0604020202020204" pitchFamily="34" charset="0"/>
              </a:rPr>
              <a:t> Paradigm</a:t>
            </a:r>
          </a:p>
        </p:txBody>
      </p:sp>
      <p:sp>
        <p:nvSpPr>
          <p:cNvPr id="23557" name="Oval 78"/>
          <p:cNvSpPr/>
          <p:nvPr/>
        </p:nvSpPr>
        <p:spPr>
          <a:xfrm>
            <a:off x="8232775" y="3394075"/>
            <a:ext cx="839788" cy="93662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3560" name="Oval 417"/>
          <p:cNvSpPr/>
          <p:nvPr/>
        </p:nvSpPr>
        <p:spPr>
          <a:xfrm>
            <a:off x="8304213" y="3357563"/>
            <a:ext cx="839787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sz="1600" b="1" dirty="0">
                <a:latin typeface="Trebuchet MS" panose="020B0603020202020204" pitchFamily="34" charset="0"/>
              </a:rPr>
              <a:t>TEROR-</a:t>
            </a:r>
          </a:p>
          <a:p>
            <a:pPr algn="ctr"/>
            <a:r>
              <a:rPr sz="1600" b="1" dirty="0">
                <a:latin typeface="Trebuchet MS" panose="020B0603020202020204" pitchFamily="34" charset="0"/>
              </a:rPr>
              <a:t>ISME</a:t>
            </a:r>
          </a:p>
        </p:txBody>
      </p:sp>
      <p:sp>
        <p:nvSpPr>
          <p:cNvPr id="23567" name="AutoShape 12"/>
          <p:cNvSpPr/>
          <p:nvPr/>
        </p:nvSpPr>
        <p:spPr>
          <a:xfrm>
            <a:off x="7359015" y="3367405"/>
            <a:ext cx="85661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sz="1800" dirty="0">
                <a:latin typeface="Arial" panose="020B0604020202020204" pitchFamily="34" charset="0"/>
              </a:rPr>
              <a:t> Praktik</a:t>
            </a:r>
          </a:p>
        </p:txBody>
      </p:sp>
      <p:sp>
        <p:nvSpPr>
          <p:cNvPr id="41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381750" y="320675"/>
            <a:ext cx="2590800" cy="962025"/>
          </a:xfrm>
          <a:prstGeom prst="homePlate">
            <a:avLst>
              <a:gd name="adj" fmla="val 53125"/>
            </a:avLst>
          </a:prstGeom>
          <a:solidFill>
            <a:srgbClr val="4949FF"/>
          </a:solidFill>
          <a:ln w="28575">
            <a:noFill/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Outcome</a:t>
            </a:r>
          </a:p>
        </p:txBody>
      </p:sp>
      <p:sp>
        <p:nvSpPr>
          <p:cNvPr id="49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0" y="303213"/>
            <a:ext cx="2971800" cy="965200"/>
          </a:xfrm>
          <a:prstGeom prst="homePlate">
            <a:avLst>
              <a:gd name="adj" fmla="val 60779"/>
            </a:avLst>
          </a:prstGeom>
          <a:solidFill>
            <a:srgbClr val="00B0F0"/>
          </a:solidFill>
          <a:ln w="12700">
            <a:solidFill>
              <a:schemeClr val="accent2"/>
            </a:solidFill>
            <a:miter lim="800000"/>
          </a:ln>
          <a:effectLst>
            <a:outerShdw dist="117088" dir="2436078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Dependent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0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28975" y="303213"/>
            <a:ext cx="2743200" cy="962025"/>
          </a:xfrm>
          <a:prstGeom prst="homePlate">
            <a:avLst>
              <a:gd name="adj" fmla="val 56250"/>
            </a:avLst>
          </a:prstGeom>
          <a:solidFill>
            <a:srgbClr val="66CC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Intervening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5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71675" y="303213"/>
            <a:ext cx="2209800" cy="963613"/>
          </a:xfrm>
          <a:prstGeom prst="homePlate">
            <a:avLst>
              <a:gd name="adj" fmla="val 51495"/>
            </a:avLst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7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438" y="282575"/>
            <a:ext cx="2471738" cy="965200"/>
          </a:xfrm>
          <a:prstGeom prst="homePlate">
            <a:avLst>
              <a:gd name="adj" fmla="val 60779"/>
            </a:avLst>
          </a:prstGeom>
          <a:solidFill>
            <a:srgbClr val="00B0F0"/>
          </a:solidFill>
          <a:ln w="12700">
            <a:solidFill>
              <a:schemeClr val="accent2"/>
            </a:solidFill>
            <a:miter lim="800000"/>
          </a:ln>
          <a:effectLst>
            <a:outerShdw dist="117088" dir="2436078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Antesedent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24579" name="Freeform 70"/>
          <p:cNvSpPr/>
          <p:nvPr/>
        </p:nvSpPr>
        <p:spPr>
          <a:xfrm>
            <a:off x="2929890" y="4383088"/>
            <a:ext cx="4000500" cy="1260475"/>
          </a:xfrm>
          <a:custGeom>
            <a:avLst/>
            <a:gdLst>
              <a:gd name="txL" fmla="*/ 0 w 2358"/>
              <a:gd name="txT" fmla="*/ 0 h 1859"/>
              <a:gd name="txR" fmla="*/ 2358 w 2358"/>
              <a:gd name="txB" fmla="*/ 1859 h 18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58" h="1859">
                <a:moveTo>
                  <a:pt x="2358" y="45"/>
                </a:moveTo>
                <a:lnTo>
                  <a:pt x="2358" y="1859"/>
                </a:lnTo>
                <a:lnTo>
                  <a:pt x="0" y="1859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4590" name="Freeform 70"/>
          <p:cNvSpPr/>
          <p:nvPr/>
        </p:nvSpPr>
        <p:spPr>
          <a:xfrm rot="10800000">
            <a:off x="2929890" y="2071688"/>
            <a:ext cx="4000500" cy="1189037"/>
          </a:xfrm>
          <a:custGeom>
            <a:avLst/>
            <a:gdLst>
              <a:gd name="txL" fmla="*/ 0 w 2358"/>
              <a:gd name="txT" fmla="*/ 0 h 1859"/>
              <a:gd name="txR" fmla="*/ 2358 w 2358"/>
              <a:gd name="txB" fmla="*/ 1859 h 18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58" h="1859">
                <a:moveTo>
                  <a:pt x="2358" y="45"/>
                </a:moveTo>
                <a:lnTo>
                  <a:pt x="2358" y="1859"/>
                </a:lnTo>
                <a:lnTo>
                  <a:pt x="0" y="1859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5616" name="Text Box 67"/>
          <p:cNvSpPr txBox="1"/>
          <p:nvPr/>
        </p:nvSpPr>
        <p:spPr>
          <a:xfrm>
            <a:off x="3857943" y="1730375"/>
            <a:ext cx="1949450" cy="341313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KONTEKS GLOBAL</a:t>
            </a:r>
            <a:endParaRPr sz="16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Text Box 67"/>
          <p:cNvSpPr txBox="1"/>
          <p:nvPr/>
        </p:nvSpPr>
        <p:spPr>
          <a:xfrm>
            <a:off x="4001453" y="5676900"/>
            <a:ext cx="1949450" cy="361950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KONTEKS 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LOKAL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667" name="Text Box 144"/>
          <p:cNvSpPr txBox="1"/>
          <p:nvPr/>
        </p:nvSpPr>
        <p:spPr>
          <a:xfrm rot="-5400000">
            <a:off x="6508750" y="2494280"/>
            <a:ext cx="1195070" cy="27368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Barat=musuh</a:t>
            </a:r>
          </a:p>
        </p:txBody>
      </p:sp>
      <p:sp>
        <p:nvSpPr>
          <p:cNvPr id="27668" name="Text Box 144"/>
          <p:cNvSpPr txBox="1"/>
          <p:nvPr/>
        </p:nvSpPr>
        <p:spPr>
          <a:xfrm rot="-5400000">
            <a:off x="6588443" y="4770120"/>
            <a:ext cx="1143000" cy="458788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Ketimpangan modernitas</a:t>
            </a:r>
          </a:p>
        </p:txBody>
      </p:sp>
      <p:sp>
        <p:nvSpPr>
          <p:cNvPr id="27669" name="Text Box 144"/>
          <p:cNvSpPr txBox="1"/>
          <p:nvPr/>
        </p:nvSpPr>
        <p:spPr>
          <a:xfrm rot="-5400000">
            <a:off x="4419600" y="2547620"/>
            <a:ext cx="1165225" cy="27368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h</a:t>
            </a:r>
            <a:r>
              <a:rPr lang="en-US"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o</a:t>
            </a: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mogenisasi</a:t>
            </a:r>
          </a:p>
        </p:txBody>
      </p:sp>
      <p:sp>
        <p:nvSpPr>
          <p:cNvPr id="27670" name="Text Box 144"/>
          <p:cNvSpPr txBox="1"/>
          <p:nvPr/>
        </p:nvSpPr>
        <p:spPr>
          <a:xfrm rot="-5400000">
            <a:off x="2085658" y="2413000"/>
            <a:ext cx="1143000" cy="50927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K</a:t>
            </a:r>
            <a:r>
              <a:rPr lang="en-US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ompetisi Global</a:t>
            </a:r>
          </a:p>
        </p:txBody>
      </p:sp>
      <p:sp>
        <p:nvSpPr>
          <p:cNvPr id="27671" name="Text Box 144"/>
          <p:cNvSpPr txBox="1"/>
          <p:nvPr/>
        </p:nvSpPr>
        <p:spPr>
          <a:xfrm rot="-5400000">
            <a:off x="4345940" y="4653280"/>
            <a:ext cx="1196340" cy="71818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Deotorisasi </a:t>
            </a:r>
            <a:r>
              <a:rPr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agama </a:t>
            </a:r>
            <a:r>
              <a:rPr lang="en-US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&amp; tokoh</a:t>
            </a:r>
          </a:p>
        </p:txBody>
      </p:sp>
      <p:sp>
        <p:nvSpPr>
          <p:cNvPr id="27672" name="Text Box 144"/>
          <p:cNvSpPr txBox="1"/>
          <p:nvPr/>
        </p:nvSpPr>
        <p:spPr>
          <a:xfrm rot="-5400000">
            <a:off x="2002155" y="4718685"/>
            <a:ext cx="1208405" cy="63944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disinkronisasiDominasi Hegemoni</a:t>
            </a:r>
            <a:endParaRPr sz="1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Oval 78"/>
          <p:cNvSpPr/>
          <p:nvPr/>
        </p:nvSpPr>
        <p:spPr>
          <a:xfrm>
            <a:off x="192405" y="5829935"/>
            <a:ext cx="631190" cy="74866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6" name="Oval 417"/>
          <p:cNvSpPr/>
          <p:nvPr/>
        </p:nvSpPr>
        <p:spPr>
          <a:xfrm>
            <a:off x="120650" y="5681345"/>
            <a:ext cx="694055" cy="1032510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3600" b="1" dirty="0">
                <a:latin typeface="Trebuchet MS" panose="020B0603020202020204" pitchFamily="34" charset="0"/>
              </a:rPr>
              <a:t>10</a:t>
            </a:r>
          </a:p>
        </p:txBody>
      </p:sp>
    </p:spTree>
  </p:cSld>
  <p:clrMapOvr>
    <a:masterClrMapping/>
  </p:clrMapOvr>
  <p:transition>
    <p:wipe dir="r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72"/>
          <p:cNvSpPr txBox="1"/>
          <p:nvPr/>
        </p:nvSpPr>
        <p:spPr>
          <a:xfrm>
            <a:off x="712788" y="3603625"/>
            <a:ext cx="184150" cy="2555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Text Box 189"/>
          <p:cNvSpPr txBox="1"/>
          <p:nvPr/>
        </p:nvSpPr>
        <p:spPr>
          <a:xfrm>
            <a:off x="639763" y="3675063"/>
            <a:ext cx="184150" cy="2555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4" name="Oval 78"/>
          <p:cNvSpPr/>
          <p:nvPr/>
        </p:nvSpPr>
        <p:spPr>
          <a:xfrm>
            <a:off x="6447155" y="3394075"/>
            <a:ext cx="911860" cy="96329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5" name="Oval 123"/>
          <p:cNvSpPr/>
          <p:nvPr/>
        </p:nvSpPr>
        <p:spPr>
          <a:xfrm>
            <a:off x="4500880" y="3267075"/>
            <a:ext cx="928370" cy="1152525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6" name="Oval 149"/>
          <p:cNvSpPr/>
          <p:nvPr/>
        </p:nvSpPr>
        <p:spPr>
          <a:xfrm>
            <a:off x="2500313" y="3181350"/>
            <a:ext cx="1011237" cy="1249363"/>
          </a:xfrm>
          <a:prstGeom prst="ellipse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sz="2000" dirty="0">
              <a:latin typeface="Arial" panose="020B0604020202020204" pitchFamily="34" charset="0"/>
            </a:endParaRPr>
          </a:p>
        </p:txBody>
      </p:sp>
      <p:sp>
        <p:nvSpPr>
          <p:cNvPr id="20487" name="Oval 417"/>
          <p:cNvSpPr/>
          <p:nvPr/>
        </p:nvSpPr>
        <p:spPr>
          <a:xfrm>
            <a:off x="6518275" y="3357563"/>
            <a:ext cx="839788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Gerakan</a:t>
            </a:r>
            <a:endParaRPr lang="en-US" sz="16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Sosial</a:t>
            </a:r>
            <a:endParaRPr sz="1600" b="1" dirty="0">
              <a:latin typeface="Trebuchet MS" panose="020B0603020202020204" pitchFamily="34" charset="0"/>
            </a:endParaRPr>
          </a:p>
        </p:txBody>
      </p:sp>
      <p:sp>
        <p:nvSpPr>
          <p:cNvPr id="20488" name="Oval 423"/>
          <p:cNvSpPr/>
          <p:nvPr/>
        </p:nvSpPr>
        <p:spPr>
          <a:xfrm>
            <a:off x="2428875" y="3062288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b="1" dirty="0">
                <a:latin typeface="Trebuchet MS" panose="020B0603020202020204" pitchFamily="34" charset="0"/>
              </a:rPr>
              <a:t>AGAMA</a:t>
            </a:r>
          </a:p>
        </p:txBody>
      </p:sp>
      <p:sp>
        <p:nvSpPr>
          <p:cNvPr id="20489" name="Oval 418"/>
          <p:cNvSpPr/>
          <p:nvPr/>
        </p:nvSpPr>
        <p:spPr>
          <a:xfrm>
            <a:off x="4551363" y="3192463"/>
            <a:ext cx="877887" cy="1093787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sz="900" b="1" dirty="0">
              <a:latin typeface="Trebuchet MS" panose="020B0603020202020204" pitchFamily="34" charset="0"/>
            </a:endParaRPr>
          </a:p>
          <a:p>
            <a:pPr algn="ctr"/>
            <a:endParaRPr sz="1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Doktrin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Tokoh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Institusi</a:t>
            </a:r>
          </a:p>
        </p:txBody>
      </p:sp>
      <p:sp>
        <p:nvSpPr>
          <p:cNvPr id="20490" name="AutoShape 12"/>
          <p:cNvSpPr/>
          <p:nvPr/>
        </p:nvSpPr>
        <p:spPr>
          <a:xfrm>
            <a:off x="350043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dirty="0">
                <a:latin typeface="Arial" panose="020B0604020202020204" pitchFamily="34" charset="0"/>
              </a:rPr>
              <a:t>Strategi</a:t>
            </a:r>
          </a:p>
        </p:txBody>
      </p:sp>
      <p:sp>
        <p:nvSpPr>
          <p:cNvPr id="20491" name="AutoShape 12"/>
          <p:cNvSpPr/>
          <p:nvPr/>
        </p:nvSpPr>
        <p:spPr>
          <a:xfrm>
            <a:off x="5429250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dirty="0">
                <a:latin typeface="Arial" panose="020B0604020202020204" pitchFamily="34" charset="0"/>
              </a:rPr>
              <a:t>Teknik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202" name="Footer Placeholder 24"/>
          <p:cNvSpPr txBox="1"/>
          <p:nvPr/>
        </p:nvSpPr>
        <p:spPr>
          <a:xfrm>
            <a:off x="1640523" y="464312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" name="Footer Placeholder 24"/>
          <p:cNvSpPr txBox="1"/>
          <p:nvPr/>
        </p:nvSpPr>
        <p:spPr>
          <a:xfrm>
            <a:off x="5355273" y="462661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21514" name="Oval 188"/>
          <p:cNvSpPr/>
          <p:nvPr/>
        </p:nvSpPr>
        <p:spPr>
          <a:xfrm>
            <a:off x="137795" y="3179445"/>
            <a:ext cx="1193800" cy="1393190"/>
          </a:xfrm>
          <a:prstGeom prst="ellipse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sz="1000" b="1" dirty="0">
              <a:latin typeface="Arial" panose="020B0604020202020204" pitchFamily="34" charset="0"/>
            </a:endParaRPr>
          </a:p>
          <a:p>
            <a:pPr algn="ctr"/>
            <a:r>
              <a:rPr sz="1000" b="1" dirty="0">
                <a:latin typeface="Arial" panose="020B0604020202020204" pitchFamily="34" charset="0"/>
              </a:rPr>
              <a:t>INFRASTRUKTUR</a:t>
            </a:r>
          </a:p>
          <a:p>
            <a:pPr algn="ctr"/>
            <a:r>
              <a:rPr sz="1200" b="1" dirty="0">
                <a:latin typeface="Arial" panose="020B0604020202020204" pitchFamily="34" charset="0"/>
              </a:rPr>
              <a:t>KULTUR</a:t>
            </a:r>
          </a:p>
          <a:p>
            <a:pPr algn="ctr"/>
            <a:r>
              <a:rPr sz="1200" b="1" dirty="0">
                <a:latin typeface="Arial" panose="020B0604020202020204" pitchFamily="34" charset="0"/>
              </a:rPr>
              <a:t>STRUKTUR</a:t>
            </a:r>
          </a:p>
          <a:p>
            <a:pPr algn="ctr"/>
            <a:endParaRPr lang="id-ID" altLang="x-none" sz="1200" b="1" dirty="0">
              <a:latin typeface="Arial" panose="020B0604020202020204" pitchFamily="34" charset="0"/>
            </a:endParaRPr>
          </a:p>
        </p:txBody>
      </p:sp>
      <p:sp>
        <p:nvSpPr>
          <p:cNvPr id="21515" name="AutoShape 12"/>
          <p:cNvSpPr/>
          <p:nvPr/>
        </p:nvSpPr>
        <p:spPr>
          <a:xfrm>
            <a:off x="1331595" y="3367405"/>
            <a:ext cx="11652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sz="1400" b="1" dirty="0">
                <a:latin typeface="Arial" panose="020B0604020202020204" pitchFamily="34" charset="0"/>
              </a:rPr>
              <a:t> </a:t>
            </a:r>
            <a:r>
              <a:rPr lang="en-US" altLang="id-ID" sz="1600" b="1" dirty="0">
                <a:latin typeface="Arial" panose="020B0604020202020204" pitchFamily="34" charset="0"/>
              </a:rPr>
              <a:t> Paradigm</a:t>
            </a:r>
          </a:p>
        </p:txBody>
      </p:sp>
      <p:sp>
        <p:nvSpPr>
          <p:cNvPr id="23557" name="Oval 78"/>
          <p:cNvSpPr/>
          <p:nvPr/>
        </p:nvSpPr>
        <p:spPr>
          <a:xfrm>
            <a:off x="8232775" y="3394075"/>
            <a:ext cx="839788" cy="93662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3560" name="Oval 417"/>
          <p:cNvSpPr/>
          <p:nvPr/>
        </p:nvSpPr>
        <p:spPr>
          <a:xfrm>
            <a:off x="8304213" y="3357563"/>
            <a:ext cx="839787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sz="1600" b="1" dirty="0">
                <a:latin typeface="Trebuchet MS" panose="020B0603020202020204" pitchFamily="34" charset="0"/>
              </a:rPr>
              <a:t>TEROR-</a:t>
            </a:r>
          </a:p>
          <a:p>
            <a:pPr algn="ctr"/>
            <a:r>
              <a:rPr sz="1600" b="1" dirty="0">
                <a:latin typeface="Trebuchet MS" panose="020B0603020202020204" pitchFamily="34" charset="0"/>
              </a:rPr>
              <a:t>ISME</a:t>
            </a:r>
          </a:p>
        </p:txBody>
      </p:sp>
      <p:sp>
        <p:nvSpPr>
          <p:cNvPr id="23567" name="AutoShape 12"/>
          <p:cNvSpPr/>
          <p:nvPr/>
        </p:nvSpPr>
        <p:spPr>
          <a:xfrm>
            <a:off x="7359015" y="3367405"/>
            <a:ext cx="85661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sz="1800" dirty="0">
                <a:latin typeface="Arial" panose="020B0604020202020204" pitchFamily="34" charset="0"/>
              </a:rPr>
              <a:t> Praktik</a:t>
            </a:r>
          </a:p>
        </p:txBody>
      </p:sp>
      <p:sp>
        <p:nvSpPr>
          <p:cNvPr id="24579" name="Freeform 70"/>
          <p:cNvSpPr/>
          <p:nvPr/>
        </p:nvSpPr>
        <p:spPr>
          <a:xfrm>
            <a:off x="2929890" y="4383088"/>
            <a:ext cx="4000500" cy="1260475"/>
          </a:xfrm>
          <a:custGeom>
            <a:avLst/>
            <a:gdLst>
              <a:gd name="txL" fmla="*/ 0 w 2358"/>
              <a:gd name="txT" fmla="*/ 0 h 1859"/>
              <a:gd name="txR" fmla="*/ 2358 w 2358"/>
              <a:gd name="txB" fmla="*/ 1859 h 18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58" h="1859">
                <a:moveTo>
                  <a:pt x="2358" y="45"/>
                </a:moveTo>
                <a:lnTo>
                  <a:pt x="2358" y="1859"/>
                </a:lnTo>
                <a:lnTo>
                  <a:pt x="0" y="1859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4590" name="Freeform 70"/>
          <p:cNvSpPr/>
          <p:nvPr/>
        </p:nvSpPr>
        <p:spPr>
          <a:xfrm rot="10800000">
            <a:off x="2929890" y="2071688"/>
            <a:ext cx="4000500" cy="1189037"/>
          </a:xfrm>
          <a:custGeom>
            <a:avLst/>
            <a:gdLst>
              <a:gd name="txL" fmla="*/ 0 w 2358"/>
              <a:gd name="txT" fmla="*/ 0 h 1859"/>
              <a:gd name="txR" fmla="*/ 2358 w 2358"/>
              <a:gd name="txB" fmla="*/ 1859 h 18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58" h="1859">
                <a:moveTo>
                  <a:pt x="2358" y="45"/>
                </a:moveTo>
                <a:lnTo>
                  <a:pt x="2358" y="1859"/>
                </a:lnTo>
                <a:lnTo>
                  <a:pt x="0" y="1859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5616" name="Text Box 67"/>
          <p:cNvSpPr txBox="1"/>
          <p:nvPr/>
        </p:nvSpPr>
        <p:spPr>
          <a:xfrm>
            <a:off x="3857943" y="1730375"/>
            <a:ext cx="1949450" cy="341313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KONTEKS GLOBAL</a:t>
            </a:r>
            <a:endParaRPr sz="16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Text Box 67"/>
          <p:cNvSpPr txBox="1"/>
          <p:nvPr/>
        </p:nvSpPr>
        <p:spPr>
          <a:xfrm>
            <a:off x="4001453" y="5676900"/>
            <a:ext cx="1949450" cy="361950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KONTEKS 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LOKAL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667" name="Text Box 144"/>
          <p:cNvSpPr txBox="1"/>
          <p:nvPr/>
        </p:nvSpPr>
        <p:spPr>
          <a:xfrm rot="-5400000">
            <a:off x="6508750" y="2494280"/>
            <a:ext cx="1195070" cy="27368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Barat=musuh</a:t>
            </a:r>
          </a:p>
        </p:txBody>
      </p:sp>
      <p:sp>
        <p:nvSpPr>
          <p:cNvPr id="27668" name="Text Box 144"/>
          <p:cNvSpPr txBox="1"/>
          <p:nvPr/>
        </p:nvSpPr>
        <p:spPr>
          <a:xfrm rot="-5400000">
            <a:off x="6588443" y="4770120"/>
            <a:ext cx="1143000" cy="458788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Ketimpangan modernitas</a:t>
            </a:r>
          </a:p>
        </p:txBody>
      </p:sp>
      <p:sp>
        <p:nvSpPr>
          <p:cNvPr id="27669" name="Text Box 144"/>
          <p:cNvSpPr txBox="1"/>
          <p:nvPr/>
        </p:nvSpPr>
        <p:spPr>
          <a:xfrm rot="-5400000">
            <a:off x="4419600" y="2547620"/>
            <a:ext cx="1165225" cy="27368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h</a:t>
            </a:r>
            <a:r>
              <a:rPr lang="en-US"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o</a:t>
            </a: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mogenisasi</a:t>
            </a:r>
          </a:p>
        </p:txBody>
      </p:sp>
      <p:sp>
        <p:nvSpPr>
          <p:cNvPr id="27670" name="Text Box 144"/>
          <p:cNvSpPr txBox="1"/>
          <p:nvPr/>
        </p:nvSpPr>
        <p:spPr>
          <a:xfrm rot="-5400000">
            <a:off x="2085658" y="2413000"/>
            <a:ext cx="1143000" cy="50927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K</a:t>
            </a:r>
            <a:r>
              <a:rPr lang="en-US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ompetisi Global</a:t>
            </a:r>
          </a:p>
        </p:txBody>
      </p:sp>
      <p:sp>
        <p:nvSpPr>
          <p:cNvPr id="27671" name="Text Box 144"/>
          <p:cNvSpPr txBox="1"/>
          <p:nvPr/>
        </p:nvSpPr>
        <p:spPr>
          <a:xfrm rot="-5400000">
            <a:off x="4345940" y="4653280"/>
            <a:ext cx="1196340" cy="71818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Deotorisasi </a:t>
            </a:r>
            <a:r>
              <a:rPr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agama </a:t>
            </a:r>
            <a:r>
              <a:rPr lang="en-US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&amp; tokoh</a:t>
            </a:r>
          </a:p>
        </p:txBody>
      </p:sp>
      <p:sp>
        <p:nvSpPr>
          <p:cNvPr id="27672" name="Text Box 144"/>
          <p:cNvSpPr txBox="1"/>
          <p:nvPr/>
        </p:nvSpPr>
        <p:spPr>
          <a:xfrm rot="-5400000">
            <a:off x="2002155" y="4718685"/>
            <a:ext cx="1208405" cy="63944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disinkronisasiDominasi Hegemoni</a:t>
            </a:r>
            <a:endParaRPr sz="1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701" name="Oval 423"/>
          <p:cNvSpPr/>
          <p:nvPr/>
        </p:nvSpPr>
        <p:spPr>
          <a:xfrm>
            <a:off x="4348163" y="571500"/>
            <a:ext cx="1152525" cy="10001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r>
              <a:rPr sz="1200" b="1" dirty="0">
                <a:latin typeface="Trebuchet MS" panose="020B0603020202020204" pitchFamily="34" charset="0"/>
              </a:rPr>
              <a:t>Bagaimana</a:t>
            </a:r>
          </a:p>
          <a:p>
            <a:r>
              <a:rPr sz="1200" b="1" dirty="0">
                <a:latin typeface="Trebuchet MS" panose="020B0603020202020204" pitchFamily="34" charset="0"/>
              </a:rPr>
              <a:t>Agama berhubgn</a:t>
            </a:r>
          </a:p>
          <a:p>
            <a:r>
              <a:rPr sz="1200" b="1" dirty="0">
                <a:latin typeface="Trebuchet MS" panose="020B0603020202020204" pitchFamily="34" charset="0"/>
              </a:rPr>
              <a:t>dg radikalisme</a:t>
            </a:r>
          </a:p>
          <a:p>
            <a:r>
              <a:rPr sz="1200" b="1" dirty="0">
                <a:latin typeface="Trebuchet MS" panose="020B0603020202020204" pitchFamily="34" charset="0"/>
              </a:rPr>
              <a:t>(causes, korelasi,</a:t>
            </a:r>
          </a:p>
          <a:p>
            <a:r>
              <a:rPr sz="1200" b="1" dirty="0">
                <a:latin typeface="Trebuchet MS" panose="020B0603020202020204" pitchFamily="34" charset="0"/>
              </a:rPr>
              <a:t>Afinity?)</a:t>
            </a:r>
            <a:endParaRPr sz="900" b="1" dirty="0">
              <a:latin typeface="Trebuchet MS" panose="020B0603020202020204" pitchFamily="34" charset="0"/>
            </a:endParaRPr>
          </a:p>
        </p:txBody>
      </p:sp>
      <p:sp>
        <p:nvSpPr>
          <p:cNvPr id="37" name="Oval 423"/>
          <p:cNvSpPr>
            <a:spLocks noChangeArrowheads="1"/>
          </p:cNvSpPr>
          <p:nvPr/>
        </p:nvSpPr>
        <p:spPr bwMode="auto">
          <a:xfrm>
            <a:off x="6205538" y="642938"/>
            <a:ext cx="1152525" cy="1000125"/>
          </a:xfrm>
          <a:prstGeom prst="ellipse">
            <a:avLst/>
          </a:prstGeom>
          <a:noFill/>
          <a:ln w="38100">
            <a:noFill/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Bagaimana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Radikalisme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Berlangsung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?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8703" name="Oval 423"/>
          <p:cNvSpPr/>
          <p:nvPr/>
        </p:nvSpPr>
        <p:spPr>
          <a:xfrm>
            <a:off x="2419350" y="285750"/>
            <a:ext cx="1152525" cy="10001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r>
              <a:rPr sz="1200" dirty="0">
                <a:latin typeface="Trebuchet MS" panose="020B0603020202020204" pitchFamily="34" charset="0"/>
              </a:rPr>
              <a:t>Bagaimana kon-</a:t>
            </a:r>
          </a:p>
          <a:p>
            <a:r>
              <a:rPr sz="1200" dirty="0">
                <a:latin typeface="Trebuchet MS" panose="020B0603020202020204" pitchFamily="34" charset="0"/>
              </a:rPr>
              <a:t>disi infrastruktural, </a:t>
            </a:r>
          </a:p>
          <a:p>
            <a:r>
              <a:rPr sz="1200" dirty="0">
                <a:latin typeface="Trebuchet MS" panose="020B0603020202020204" pitchFamily="34" charset="0"/>
              </a:rPr>
              <a:t>kultural, struktural men-</a:t>
            </a:r>
          </a:p>
          <a:p>
            <a:r>
              <a:rPr sz="1200" dirty="0">
                <a:latin typeface="Trebuchet MS" panose="020B0603020202020204" pitchFamily="34" charset="0"/>
              </a:rPr>
              <a:t>Jelaskan relasi agama</a:t>
            </a:r>
          </a:p>
          <a:p>
            <a:r>
              <a:rPr sz="1200" dirty="0">
                <a:latin typeface="Trebuchet MS" panose="020B0603020202020204" pitchFamily="34" charset="0"/>
              </a:rPr>
              <a:t>Dg radikalisme</a:t>
            </a:r>
            <a:endParaRPr sz="900" dirty="0">
              <a:latin typeface="Trebuchet MS" panose="020B0603020202020204" pitchFamily="34" charset="0"/>
            </a:endParaRPr>
          </a:p>
        </p:txBody>
      </p:sp>
      <p:sp>
        <p:nvSpPr>
          <p:cNvPr id="28704" name="Oval 423"/>
          <p:cNvSpPr/>
          <p:nvPr/>
        </p:nvSpPr>
        <p:spPr>
          <a:xfrm>
            <a:off x="71438" y="642938"/>
            <a:ext cx="1152525" cy="10001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r>
              <a:rPr sz="1200" b="1" dirty="0">
                <a:latin typeface="Trebuchet MS" panose="020B0603020202020204" pitchFamily="34" charset="0"/>
              </a:rPr>
              <a:t>Mengapa Agama</a:t>
            </a:r>
          </a:p>
          <a:p>
            <a:r>
              <a:rPr sz="1200" b="1" dirty="0">
                <a:latin typeface="Trebuchet MS" panose="020B0603020202020204" pitchFamily="34" charset="0"/>
              </a:rPr>
              <a:t>menjadi faktor</a:t>
            </a:r>
          </a:p>
          <a:p>
            <a:r>
              <a:rPr sz="1200" b="1" dirty="0">
                <a:latin typeface="Trebuchet MS" panose="020B0603020202020204" pitchFamily="34" charset="0"/>
              </a:rPr>
              <a:t>dominan dlm </a:t>
            </a:r>
          </a:p>
          <a:p>
            <a:r>
              <a:rPr sz="1200" b="1" dirty="0">
                <a:latin typeface="Trebuchet MS" panose="020B0603020202020204" pitchFamily="34" charset="0"/>
              </a:rPr>
              <a:t>prakti dan waca-</a:t>
            </a:r>
          </a:p>
          <a:p>
            <a:r>
              <a:rPr sz="1200" b="1" dirty="0">
                <a:latin typeface="Trebuchet MS" panose="020B0603020202020204" pitchFamily="34" charset="0"/>
              </a:rPr>
              <a:t>na Radikalisme?</a:t>
            </a:r>
            <a:endParaRPr sz="900" b="1" dirty="0">
              <a:latin typeface="Trebuchet MS" panose="020B0603020202020204" pitchFamily="34" charset="0"/>
            </a:endParaRPr>
          </a:p>
        </p:txBody>
      </p:sp>
      <p:sp>
        <p:nvSpPr>
          <p:cNvPr id="28705" name="Text Box 144"/>
          <p:cNvSpPr txBox="1"/>
          <p:nvPr/>
        </p:nvSpPr>
        <p:spPr>
          <a:xfrm>
            <a:off x="207963" y="214313"/>
            <a:ext cx="1149350" cy="27622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MASALAH </a:t>
            </a:r>
          </a:p>
        </p:txBody>
      </p:sp>
      <p:sp>
        <p:nvSpPr>
          <p:cNvPr id="28706" name="Text Box 144"/>
          <p:cNvSpPr txBox="1"/>
          <p:nvPr/>
        </p:nvSpPr>
        <p:spPr>
          <a:xfrm>
            <a:off x="6000750" y="41275"/>
            <a:ext cx="1428750" cy="458788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PERTANYAAN PENELITIAN </a:t>
            </a:r>
          </a:p>
        </p:txBody>
      </p:sp>
      <p:sp>
        <p:nvSpPr>
          <p:cNvPr id="48" name="Curved Down Arrow 47"/>
          <p:cNvSpPr/>
          <p:nvPr/>
        </p:nvSpPr>
        <p:spPr>
          <a:xfrm>
            <a:off x="1500188" y="142875"/>
            <a:ext cx="5143500" cy="10715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Curved Up Arrow 52"/>
          <p:cNvSpPr/>
          <p:nvPr/>
        </p:nvSpPr>
        <p:spPr>
          <a:xfrm>
            <a:off x="1571625" y="1000125"/>
            <a:ext cx="3071813" cy="8572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Curved Up Arrow 58"/>
          <p:cNvSpPr/>
          <p:nvPr/>
        </p:nvSpPr>
        <p:spPr>
          <a:xfrm>
            <a:off x="1500188" y="1214438"/>
            <a:ext cx="1714500" cy="7318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78"/>
          <p:cNvSpPr/>
          <p:nvPr/>
        </p:nvSpPr>
        <p:spPr>
          <a:xfrm>
            <a:off x="192405" y="5829935"/>
            <a:ext cx="631190" cy="74866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6" name="Oval 417"/>
          <p:cNvSpPr/>
          <p:nvPr/>
        </p:nvSpPr>
        <p:spPr>
          <a:xfrm>
            <a:off x="120650" y="5681345"/>
            <a:ext cx="694055" cy="1032510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3600" b="1" dirty="0">
                <a:latin typeface="Trebuchet MS" panose="020B0603020202020204" pitchFamily="34" charset="0"/>
              </a:rPr>
              <a:t>11</a:t>
            </a:r>
          </a:p>
        </p:txBody>
      </p:sp>
    </p:spTree>
  </p:cSld>
  <p:clrMapOvr>
    <a:masterClrMapping/>
  </p:clrMapOvr>
  <p:transition>
    <p:wipe dir="r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/>
          <p:nvPr/>
        </p:nvSpPr>
        <p:spPr>
          <a:xfrm>
            <a:off x="2786380" y="1786255"/>
            <a:ext cx="6143625" cy="4399915"/>
          </a:xfrm>
          <a:prstGeom prst="rect">
            <a:avLst/>
          </a:prstGeom>
          <a:solidFill>
            <a:srgbClr val="CCCCFF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sz="2800" b="1" dirty="0">
                <a:latin typeface="Trebuchet MS" panose="020B0603020202020204" pitchFamily="34" charset="0"/>
              </a:rPr>
              <a:t>Bagaimana praktik dan wacana </a:t>
            </a:r>
            <a:r>
              <a:rPr lang="en-US" sz="2800" b="1" dirty="0">
                <a:latin typeface="Trebuchet MS" panose="020B0603020202020204" pitchFamily="34" charset="0"/>
              </a:rPr>
              <a:t>gerakan sosial (</a:t>
            </a:r>
            <a:r>
              <a:rPr sz="2800" b="1" dirty="0">
                <a:latin typeface="Trebuchet MS" panose="020B0603020202020204" pitchFamily="34" charset="0"/>
              </a:rPr>
              <a:t>radikalisme</a:t>
            </a:r>
            <a:r>
              <a:rPr lang="en-US" sz="2800" b="1" dirty="0">
                <a:latin typeface="Trebuchet MS" panose="020B0603020202020204" pitchFamily="34" charset="0"/>
              </a:rPr>
              <a:t>_</a:t>
            </a:r>
            <a:r>
              <a:rPr sz="2800" b="1" dirty="0">
                <a:latin typeface="Trebuchet MS" panose="020B0603020202020204" pitchFamily="34" charset="0"/>
              </a:rPr>
              <a:t> Berlangsung?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sz="2800" b="1" dirty="0">
                <a:latin typeface="Trebuchet MS" panose="020B0603020202020204" pitchFamily="34" charset="0"/>
              </a:rPr>
              <a:t>Bagaimana Agama berhubungan dengan </a:t>
            </a:r>
            <a:r>
              <a:rPr lang="en-US" sz="2800" b="1" dirty="0">
                <a:latin typeface="Trebuchet MS" panose="020B0603020202020204" pitchFamily="34" charset="0"/>
              </a:rPr>
              <a:t>gerakan radikal? </a:t>
            </a:r>
            <a:r>
              <a:rPr sz="2800" b="1" dirty="0">
                <a:latin typeface="Trebuchet MS" panose="020B0603020202020204" pitchFamily="34" charset="0"/>
              </a:rPr>
              <a:t>(causes, korelasi, Affinity)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sz="2800" b="1" dirty="0">
                <a:latin typeface="Trebuchet MS" panose="020B0603020202020204" pitchFamily="34" charset="0"/>
              </a:rPr>
              <a:t>Bagaimana kondisi infrastruktural, kultural, dan struktural menjelaskan relasi agama dengan </a:t>
            </a:r>
            <a:r>
              <a:rPr lang="en-US" sz="2800" b="1" dirty="0">
                <a:latin typeface="Trebuchet MS" panose="020B0603020202020204" pitchFamily="34" charset="0"/>
              </a:rPr>
              <a:t>gerakan radikal?</a:t>
            </a:r>
            <a:endParaRPr sz="28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63" y="285750"/>
            <a:ext cx="6143625" cy="1383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 dirty="0" err="1">
                <a:latin typeface="Trebuchet MS" panose="020B0603020202020204" pitchFamily="34" charset="0"/>
                <a:ea typeface="+mn-ea"/>
                <a:cs typeface="+mn-cs"/>
              </a:rPr>
              <a:t>Mengapa</a:t>
            </a:r>
            <a:r>
              <a:rPr kumimoji="0" lang="en-US" sz="2800" b="1" kern="1200" cap="none" spc="0" normalizeH="0" baseline="0" noProof="0" dirty="0">
                <a:latin typeface="Trebuchet MS" panose="020B0603020202020204" pitchFamily="34" charset="0"/>
                <a:ea typeface="+mn-ea"/>
                <a:cs typeface="+mn-cs"/>
              </a:rPr>
              <a:t> Agama dapat </a:t>
            </a:r>
            <a:r>
              <a:rPr kumimoji="0" lang="en-US" sz="2800" b="1" kern="1200" cap="none" spc="0" normalizeH="0" baseline="0" noProof="0" dirty="0" err="1">
                <a:latin typeface="Trebuchet MS" panose="020B0603020202020204" pitchFamily="34" charset="0"/>
                <a:ea typeface="+mn-ea"/>
                <a:cs typeface="+mn-cs"/>
              </a:rPr>
              <a:t>menjadi</a:t>
            </a:r>
            <a:r>
              <a:rPr kumimoji="0" lang="en-US" sz="2800" b="1" kern="1200" cap="none" spc="0" normalizeH="0" baseline="0" noProof="0" dirty="0"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latin typeface="Trebuchet MS" panose="020B0603020202020204" pitchFamily="34" charset="0"/>
                <a:ea typeface="+mn-ea"/>
                <a:cs typeface="+mn-cs"/>
              </a:rPr>
              <a:t>faktor</a:t>
            </a:r>
            <a:r>
              <a:rPr kumimoji="0" lang="en-US" sz="2800" b="1" kern="1200" cap="none" spc="0" normalizeH="0" baseline="0" noProof="0" dirty="0"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latin typeface="Trebuchet MS" panose="020B0603020202020204" pitchFamily="34" charset="0"/>
                <a:ea typeface="+mn-ea"/>
                <a:cs typeface="+mn-cs"/>
              </a:rPr>
              <a:t>dalam</a:t>
            </a:r>
            <a:r>
              <a:rPr kumimoji="0" lang="en-US" sz="2800" b="1" kern="1200" cap="none" spc="0" normalizeH="0" baseline="0" noProof="0" dirty="0"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latin typeface="Trebuchet MS" panose="020B0603020202020204" pitchFamily="34" charset="0"/>
                <a:ea typeface="+mn-ea"/>
                <a:cs typeface="+mn-cs"/>
              </a:rPr>
              <a:t>praktik</a:t>
            </a:r>
            <a:r>
              <a:rPr kumimoji="0" lang="en-US" sz="2800" b="1" kern="1200" cap="none" spc="0" normalizeH="0" baseline="0" noProof="0" dirty="0"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latin typeface="Trebuchet MS" panose="020B0603020202020204" pitchFamily="34" charset="0"/>
                <a:ea typeface="+mn-ea"/>
                <a:cs typeface="+mn-cs"/>
              </a:rPr>
              <a:t>dan</a:t>
            </a:r>
            <a:r>
              <a:rPr kumimoji="0" lang="en-US" sz="2800" b="1" kern="1200" cap="none" spc="0" normalizeH="0" baseline="0" noProof="0" dirty="0"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latin typeface="Trebuchet MS" panose="020B0603020202020204" pitchFamily="34" charset="0"/>
                <a:ea typeface="+mn-ea"/>
                <a:cs typeface="+mn-cs"/>
              </a:rPr>
              <a:t>wacana</a:t>
            </a:r>
            <a:r>
              <a:rPr kumimoji="0" lang="en-US" sz="2800" b="1" kern="1200" cap="none" spc="0" normalizeH="0" baseline="0" noProof="0" dirty="0"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2800" b="1" kern="1200" cap="none" spc="0" normalizeH="0" baseline="0" noProof="0" dirty="0" err="1">
                <a:latin typeface="Trebuchet MS" panose="020B0603020202020204" pitchFamily="34" charset="0"/>
                <a:ea typeface="+mn-ea"/>
                <a:cs typeface="+mn-cs"/>
              </a:rPr>
              <a:t>radikalisme</a:t>
            </a:r>
            <a:r>
              <a:rPr kumimoji="0" lang="en-US" sz="2800" b="1" kern="1200" cap="none" spc="0" normalizeH="0" baseline="0" noProof="0" dirty="0">
                <a:latin typeface="Trebuchet MS" panose="020B0603020202020204" pitchFamily="34" charset="0"/>
                <a:ea typeface="+mn-ea"/>
                <a:cs typeface="+mn-cs"/>
              </a:rPr>
              <a:t>?</a:t>
            </a:r>
            <a:endParaRPr kumimoji="0" lang="en-US" sz="1600" b="1" kern="1200" cap="none" spc="0" normalizeH="0" baseline="0" noProof="0" dirty="0"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9701" name="Content Placeholder 5" descr="teor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357563"/>
            <a:ext cx="2371725" cy="164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Content Placeholder 5" descr="teor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5000625"/>
            <a:ext cx="2357438" cy="164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Content Placeholder 5" descr="teor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1785938"/>
            <a:ext cx="2357438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Content Placeholder 7" descr="teror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285750"/>
            <a:ext cx="2357438" cy="1500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23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72"/>
          <p:cNvSpPr txBox="1"/>
          <p:nvPr/>
        </p:nvSpPr>
        <p:spPr>
          <a:xfrm>
            <a:off x="712788" y="3603625"/>
            <a:ext cx="184150" cy="2555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Text Box 189"/>
          <p:cNvSpPr txBox="1"/>
          <p:nvPr/>
        </p:nvSpPr>
        <p:spPr>
          <a:xfrm>
            <a:off x="639763" y="3675063"/>
            <a:ext cx="184150" cy="2555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4" name="Oval 78"/>
          <p:cNvSpPr/>
          <p:nvPr/>
        </p:nvSpPr>
        <p:spPr>
          <a:xfrm>
            <a:off x="6447155" y="3394075"/>
            <a:ext cx="911860" cy="96329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5" name="Oval 123"/>
          <p:cNvSpPr/>
          <p:nvPr/>
        </p:nvSpPr>
        <p:spPr>
          <a:xfrm>
            <a:off x="4500880" y="3267075"/>
            <a:ext cx="928370" cy="1152525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6" name="Oval 149"/>
          <p:cNvSpPr/>
          <p:nvPr/>
        </p:nvSpPr>
        <p:spPr>
          <a:xfrm>
            <a:off x="2500313" y="3181350"/>
            <a:ext cx="1011237" cy="1249363"/>
          </a:xfrm>
          <a:prstGeom prst="ellipse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sz="2000" dirty="0">
              <a:latin typeface="Arial" panose="020B0604020202020204" pitchFamily="34" charset="0"/>
            </a:endParaRPr>
          </a:p>
        </p:txBody>
      </p:sp>
      <p:sp>
        <p:nvSpPr>
          <p:cNvPr id="20487" name="Oval 417"/>
          <p:cNvSpPr/>
          <p:nvPr/>
        </p:nvSpPr>
        <p:spPr>
          <a:xfrm>
            <a:off x="6518275" y="3357563"/>
            <a:ext cx="839788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sym typeface="+mn-ea"/>
              </a:rPr>
              <a:t>BAB III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Gerakan</a:t>
            </a:r>
            <a:endParaRPr lang="en-US" sz="16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Sosial</a:t>
            </a:r>
            <a:endParaRPr sz="1600" b="1" dirty="0">
              <a:latin typeface="Trebuchet MS" panose="020B0603020202020204" pitchFamily="34" charset="0"/>
            </a:endParaRPr>
          </a:p>
        </p:txBody>
      </p:sp>
      <p:sp>
        <p:nvSpPr>
          <p:cNvPr id="20488" name="Oval 423"/>
          <p:cNvSpPr/>
          <p:nvPr/>
        </p:nvSpPr>
        <p:spPr>
          <a:xfrm>
            <a:off x="2428875" y="3062288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sym typeface="+mn-ea"/>
              </a:rPr>
              <a:t>BAB IV</a:t>
            </a:r>
          </a:p>
          <a:p>
            <a:pPr algn="ctr"/>
            <a:r>
              <a:rPr b="1" dirty="0">
                <a:latin typeface="Trebuchet MS" panose="020B0603020202020204" pitchFamily="34" charset="0"/>
              </a:rPr>
              <a:t>AGAMA</a:t>
            </a:r>
          </a:p>
        </p:txBody>
      </p:sp>
      <p:sp>
        <p:nvSpPr>
          <p:cNvPr id="20489" name="Oval 418"/>
          <p:cNvSpPr/>
          <p:nvPr/>
        </p:nvSpPr>
        <p:spPr>
          <a:xfrm>
            <a:off x="4551363" y="3192463"/>
            <a:ext cx="877887" cy="1093787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sz="900" b="1" dirty="0">
              <a:latin typeface="Trebuchet MS" panose="020B0603020202020204" pitchFamily="34" charset="0"/>
            </a:endParaRPr>
          </a:p>
          <a:p>
            <a:pPr algn="ctr"/>
            <a:endParaRPr sz="1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Doktrin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Tokoh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Institusi</a:t>
            </a:r>
          </a:p>
        </p:txBody>
      </p:sp>
      <p:sp>
        <p:nvSpPr>
          <p:cNvPr id="20490" name="AutoShape 12"/>
          <p:cNvSpPr/>
          <p:nvPr/>
        </p:nvSpPr>
        <p:spPr>
          <a:xfrm>
            <a:off x="350043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dirty="0">
                <a:latin typeface="Arial" panose="020B0604020202020204" pitchFamily="34" charset="0"/>
              </a:rPr>
              <a:t>Strategi</a:t>
            </a:r>
          </a:p>
        </p:txBody>
      </p:sp>
      <p:sp>
        <p:nvSpPr>
          <p:cNvPr id="20491" name="AutoShape 12"/>
          <p:cNvSpPr/>
          <p:nvPr/>
        </p:nvSpPr>
        <p:spPr>
          <a:xfrm>
            <a:off x="5429250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dirty="0">
                <a:latin typeface="Arial" panose="020B0604020202020204" pitchFamily="34" charset="0"/>
              </a:rPr>
              <a:t>Teknik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202" name="Footer Placeholder 24"/>
          <p:cNvSpPr txBox="1"/>
          <p:nvPr/>
        </p:nvSpPr>
        <p:spPr>
          <a:xfrm>
            <a:off x="1640523" y="464312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" name="Footer Placeholder 24"/>
          <p:cNvSpPr txBox="1"/>
          <p:nvPr/>
        </p:nvSpPr>
        <p:spPr>
          <a:xfrm>
            <a:off x="5355273" y="462661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21514" name="Oval 188"/>
          <p:cNvSpPr/>
          <p:nvPr/>
        </p:nvSpPr>
        <p:spPr>
          <a:xfrm>
            <a:off x="137795" y="3179445"/>
            <a:ext cx="1193800" cy="1393190"/>
          </a:xfrm>
          <a:prstGeom prst="ellipse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BAB V</a:t>
            </a:r>
          </a:p>
          <a:p>
            <a:pPr algn="ctr"/>
            <a:r>
              <a:rPr sz="1000" b="1" dirty="0">
                <a:latin typeface="Arial" panose="020B0604020202020204" pitchFamily="34" charset="0"/>
              </a:rPr>
              <a:t>INFRASTRUKTUR</a:t>
            </a:r>
          </a:p>
          <a:p>
            <a:pPr algn="ctr"/>
            <a:r>
              <a:rPr sz="1200" b="1" dirty="0">
                <a:latin typeface="Arial" panose="020B0604020202020204" pitchFamily="34" charset="0"/>
              </a:rPr>
              <a:t>KULTUR</a:t>
            </a:r>
          </a:p>
          <a:p>
            <a:pPr algn="ctr"/>
            <a:r>
              <a:rPr sz="1200" b="1" dirty="0">
                <a:latin typeface="Arial" panose="020B0604020202020204" pitchFamily="34" charset="0"/>
              </a:rPr>
              <a:t>STRUKTUR</a:t>
            </a:r>
          </a:p>
          <a:p>
            <a:pPr algn="ctr"/>
            <a:endParaRPr lang="id-ID" altLang="x-none" sz="1200" b="1" dirty="0">
              <a:latin typeface="Arial" panose="020B0604020202020204" pitchFamily="34" charset="0"/>
            </a:endParaRPr>
          </a:p>
        </p:txBody>
      </p:sp>
      <p:sp>
        <p:nvSpPr>
          <p:cNvPr id="21515" name="AutoShape 12"/>
          <p:cNvSpPr/>
          <p:nvPr/>
        </p:nvSpPr>
        <p:spPr>
          <a:xfrm>
            <a:off x="1331595" y="3367405"/>
            <a:ext cx="11652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sz="1400" b="1" dirty="0">
                <a:latin typeface="Arial" panose="020B0604020202020204" pitchFamily="34" charset="0"/>
              </a:rPr>
              <a:t> </a:t>
            </a:r>
            <a:r>
              <a:rPr lang="en-US" altLang="id-ID" sz="1600" b="1" dirty="0">
                <a:latin typeface="Arial" panose="020B0604020202020204" pitchFamily="34" charset="0"/>
              </a:rPr>
              <a:t> Paradigm</a:t>
            </a:r>
          </a:p>
        </p:txBody>
      </p:sp>
      <p:sp>
        <p:nvSpPr>
          <p:cNvPr id="23557" name="Oval 78"/>
          <p:cNvSpPr/>
          <p:nvPr/>
        </p:nvSpPr>
        <p:spPr>
          <a:xfrm>
            <a:off x="8232775" y="3394075"/>
            <a:ext cx="839788" cy="93662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3560" name="Oval 417"/>
          <p:cNvSpPr/>
          <p:nvPr/>
        </p:nvSpPr>
        <p:spPr>
          <a:xfrm>
            <a:off x="8304213" y="3357563"/>
            <a:ext cx="839787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sz="1600" b="1" dirty="0">
                <a:latin typeface="Trebuchet MS" panose="020B0603020202020204" pitchFamily="34" charset="0"/>
              </a:rPr>
              <a:t>TEROR-</a:t>
            </a:r>
          </a:p>
          <a:p>
            <a:pPr algn="ctr"/>
            <a:r>
              <a:rPr sz="1600" b="1" dirty="0">
                <a:latin typeface="Trebuchet MS" panose="020B0603020202020204" pitchFamily="34" charset="0"/>
              </a:rPr>
              <a:t>ISME</a:t>
            </a:r>
          </a:p>
        </p:txBody>
      </p:sp>
      <p:sp>
        <p:nvSpPr>
          <p:cNvPr id="23567" name="AutoShape 12"/>
          <p:cNvSpPr/>
          <p:nvPr/>
        </p:nvSpPr>
        <p:spPr>
          <a:xfrm>
            <a:off x="7359015" y="3367405"/>
            <a:ext cx="85661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sz="1800" dirty="0">
                <a:latin typeface="Arial" panose="020B0604020202020204" pitchFamily="34" charset="0"/>
              </a:rPr>
              <a:t> Praktik</a:t>
            </a:r>
          </a:p>
        </p:txBody>
      </p:sp>
      <p:sp>
        <p:nvSpPr>
          <p:cNvPr id="41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381750" y="320675"/>
            <a:ext cx="2590800" cy="962025"/>
          </a:xfrm>
          <a:prstGeom prst="homePlate">
            <a:avLst>
              <a:gd name="adj" fmla="val 53125"/>
            </a:avLst>
          </a:prstGeom>
          <a:solidFill>
            <a:srgbClr val="4949FF"/>
          </a:solidFill>
          <a:ln w="28575">
            <a:noFill/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Outcome</a:t>
            </a:r>
          </a:p>
        </p:txBody>
      </p:sp>
      <p:sp>
        <p:nvSpPr>
          <p:cNvPr id="49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0" y="303213"/>
            <a:ext cx="2971800" cy="965200"/>
          </a:xfrm>
          <a:prstGeom prst="homePlate">
            <a:avLst>
              <a:gd name="adj" fmla="val 60779"/>
            </a:avLst>
          </a:prstGeom>
          <a:solidFill>
            <a:srgbClr val="00B0F0"/>
          </a:solidFill>
          <a:ln w="12700">
            <a:solidFill>
              <a:schemeClr val="accent2"/>
            </a:solidFill>
            <a:miter lim="800000"/>
          </a:ln>
          <a:effectLst>
            <a:outerShdw dist="117088" dir="2436078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Dependent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0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28975" y="303213"/>
            <a:ext cx="2743200" cy="962025"/>
          </a:xfrm>
          <a:prstGeom prst="homePlate">
            <a:avLst>
              <a:gd name="adj" fmla="val 56250"/>
            </a:avLst>
          </a:prstGeom>
          <a:solidFill>
            <a:srgbClr val="66CC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Intervening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5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71675" y="303213"/>
            <a:ext cx="2209800" cy="963613"/>
          </a:xfrm>
          <a:prstGeom prst="homePlate">
            <a:avLst>
              <a:gd name="adj" fmla="val 51495"/>
            </a:avLst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7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438" y="282575"/>
            <a:ext cx="2471738" cy="965200"/>
          </a:xfrm>
          <a:prstGeom prst="homePlate">
            <a:avLst>
              <a:gd name="adj" fmla="val 60779"/>
            </a:avLst>
          </a:prstGeom>
          <a:solidFill>
            <a:srgbClr val="00B0F0"/>
          </a:solidFill>
          <a:ln w="12700">
            <a:solidFill>
              <a:schemeClr val="accent2"/>
            </a:solidFill>
            <a:miter lim="800000"/>
          </a:ln>
          <a:effectLst>
            <a:outerShdw dist="117088" dir="2436078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Antesedent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24579" name="Freeform 70"/>
          <p:cNvSpPr/>
          <p:nvPr/>
        </p:nvSpPr>
        <p:spPr>
          <a:xfrm>
            <a:off x="2929890" y="4383088"/>
            <a:ext cx="4000500" cy="1260475"/>
          </a:xfrm>
          <a:custGeom>
            <a:avLst/>
            <a:gdLst>
              <a:gd name="txL" fmla="*/ 0 w 2358"/>
              <a:gd name="txT" fmla="*/ 0 h 1859"/>
              <a:gd name="txR" fmla="*/ 2358 w 2358"/>
              <a:gd name="txB" fmla="*/ 1859 h 18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58" h="1859">
                <a:moveTo>
                  <a:pt x="2358" y="45"/>
                </a:moveTo>
                <a:lnTo>
                  <a:pt x="2358" y="1859"/>
                </a:lnTo>
                <a:lnTo>
                  <a:pt x="0" y="1859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4590" name="Freeform 70"/>
          <p:cNvSpPr/>
          <p:nvPr/>
        </p:nvSpPr>
        <p:spPr>
          <a:xfrm rot="10800000">
            <a:off x="2929890" y="2071688"/>
            <a:ext cx="4000500" cy="1189037"/>
          </a:xfrm>
          <a:custGeom>
            <a:avLst/>
            <a:gdLst>
              <a:gd name="txL" fmla="*/ 0 w 2358"/>
              <a:gd name="txT" fmla="*/ 0 h 1859"/>
              <a:gd name="txR" fmla="*/ 2358 w 2358"/>
              <a:gd name="txB" fmla="*/ 1859 h 18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58" h="1859">
                <a:moveTo>
                  <a:pt x="2358" y="45"/>
                </a:moveTo>
                <a:lnTo>
                  <a:pt x="2358" y="1859"/>
                </a:lnTo>
                <a:lnTo>
                  <a:pt x="0" y="1859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5616" name="Text Box 67"/>
          <p:cNvSpPr txBox="1"/>
          <p:nvPr/>
        </p:nvSpPr>
        <p:spPr>
          <a:xfrm>
            <a:off x="4001453" y="1730375"/>
            <a:ext cx="1949450" cy="341313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KONTEKS GLOBAL</a:t>
            </a:r>
            <a:endParaRPr sz="16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Text Box 67"/>
          <p:cNvSpPr txBox="1"/>
          <p:nvPr/>
        </p:nvSpPr>
        <p:spPr>
          <a:xfrm>
            <a:off x="4001453" y="5676900"/>
            <a:ext cx="1949450" cy="361950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KONTEKS 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LOKAL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667" name="Text Box 144"/>
          <p:cNvSpPr txBox="1"/>
          <p:nvPr/>
        </p:nvSpPr>
        <p:spPr>
          <a:xfrm rot="-5400000">
            <a:off x="6508750" y="2494280"/>
            <a:ext cx="1195070" cy="27368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Barat=musuh</a:t>
            </a:r>
          </a:p>
        </p:txBody>
      </p:sp>
      <p:sp>
        <p:nvSpPr>
          <p:cNvPr id="27668" name="Text Box 144"/>
          <p:cNvSpPr txBox="1"/>
          <p:nvPr/>
        </p:nvSpPr>
        <p:spPr>
          <a:xfrm rot="-5400000">
            <a:off x="6588443" y="4770120"/>
            <a:ext cx="1143000" cy="458788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Ketimpangan modernitas</a:t>
            </a:r>
          </a:p>
        </p:txBody>
      </p:sp>
      <p:sp>
        <p:nvSpPr>
          <p:cNvPr id="27669" name="Text Box 144"/>
          <p:cNvSpPr txBox="1"/>
          <p:nvPr/>
        </p:nvSpPr>
        <p:spPr>
          <a:xfrm rot="-5400000">
            <a:off x="4419600" y="2547620"/>
            <a:ext cx="1165225" cy="27368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h</a:t>
            </a:r>
            <a:r>
              <a:rPr lang="en-US"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o</a:t>
            </a: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mogenisasi</a:t>
            </a:r>
          </a:p>
        </p:txBody>
      </p:sp>
      <p:sp>
        <p:nvSpPr>
          <p:cNvPr id="27670" name="Text Box 144"/>
          <p:cNvSpPr txBox="1"/>
          <p:nvPr/>
        </p:nvSpPr>
        <p:spPr>
          <a:xfrm rot="-5400000">
            <a:off x="2085658" y="2413000"/>
            <a:ext cx="1143000" cy="50927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K</a:t>
            </a:r>
            <a:r>
              <a:rPr lang="en-US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ompetisi Global</a:t>
            </a:r>
          </a:p>
        </p:txBody>
      </p:sp>
      <p:sp>
        <p:nvSpPr>
          <p:cNvPr id="27671" name="Text Box 144"/>
          <p:cNvSpPr txBox="1"/>
          <p:nvPr/>
        </p:nvSpPr>
        <p:spPr>
          <a:xfrm rot="-5400000">
            <a:off x="4345940" y="4653280"/>
            <a:ext cx="1196340" cy="71818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Deotorisasi </a:t>
            </a:r>
            <a:r>
              <a:rPr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agama </a:t>
            </a:r>
            <a:r>
              <a:rPr lang="en-US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&amp; tokoh</a:t>
            </a:r>
          </a:p>
        </p:txBody>
      </p:sp>
      <p:sp>
        <p:nvSpPr>
          <p:cNvPr id="27672" name="Text Box 144"/>
          <p:cNvSpPr txBox="1"/>
          <p:nvPr/>
        </p:nvSpPr>
        <p:spPr>
          <a:xfrm rot="-5400000">
            <a:off x="2002155" y="4718685"/>
            <a:ext cx="1208405" cy="63944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disinkronisasiDominasi Hegemoni</a:t>
            </a:r>
            <a:endParaRPr sz="1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759" name="Oval 423"/>
          <p:cNvSpPr/>
          <p:nvPr/>
        </p:nvSpPr>
        <p:spPr>
          <a:xfrm>
            <a:off x="4349115" y="786130"/>
            <a:ext cx="1152525" cy="1509713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BAB II</a:t>
            </a:r>
          </a:p>
          <a:p>
            <a:pPr algn="ctr"/>
            <a:r>
              <a:rPr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SETING GLOBAL</a:t>
            </a:r>
            <a:endParaRPr sz="9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Oval 423"/>
          <p:cNvSpPr/>
          <p:nvPr/>
        </p:nvSpPr>
        <p:spPr>
          <a:xfrm>
            <a:off x="4349115" y="5521960"/>
            <a:ext cx="1152525" cy="1509713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BAB II</a:t>
            </a:r>
          </a:p>
          <a:p>
            <a:pPr algn="ctr"/>
            <a:r>
              <a:rPr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SETING </a:t>
            </a:r>
            <a:r>
              <a:rPr lang="en-US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LOKAL</a:t>
            </a:r>
          </a:p>
        </p:txBody>
      </p:sp>
    </p:spTree>
  </p:cSld>
  <p:clrMapOvr>
    <a:masterClrMapping/>
  </p:clrMapOvr>
  <p:transition>
    <p:wipe dir="r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72"/>
          <p:cNvSpPr txBox="1"/>
          <p:nvPr/>
        </p:nvSpPr>
        <p:spPr>
          <a:xfrm>
            <a:off x="712788" y="3603625"/>
            <a:ext cx="184150" cy="2555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Text Box 189"/>
          <p:cNvSpPr txBox="1"/>
          <p:nvPr/>
        </p:nvSpPr>
        <p:spPr>
          <a:xfrm>
            <a:off x="639763" y="3675063"/>
            <a:ext cx="184150" cy="2555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x-none" sz="9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  <p:sp>
        <p:nvSpPr>
          <p:cNvPr id="20484" name="Oval 78"/>
          <p:cNvSpPr/>
          <p:nvPr/>
        </p:nvSpPr>
        <p:spPr>
          <a:xfrm>
            <a:off x="6447155" y="3394075"/>
            <a:ext cx="911860" cy="96329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5" name="Oval 123"/>
          <p:cNvSpPr/>
          <p:nvPr/>
        </p:nvSpPr>
        <p:spPr>
          <a:xfrm>
            <a:off x="4500880" y="3267075"/>
            <a:ext cx="928370" cy="1152525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0486" name="Oval 149"/>
          <p:cNvSpPr/>
          <p:nvPr/>
        </p:nvSpPr>
        <p:spPr>
          <a:xfrm>
            <a:off x="2500313" y="3181350"/>
            <a:ext cx="1011237" cy="1249363"/>
          </a:xfrm>
          <a:prstGeom prst="ellipse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id-ID" altLang="x-none" sz="2000" dirty="0">
              <a:latin typeface="Arial" panose="020B0604020202020204" pitchFamily="34" charset="0"/>
            </a:endParaRPr>
          </a:p>
        </p:txBody>
      </p:sp>
      <p:sp>
        <p:nvSpPr>
          <p:cNvPr id="20487" name="Oval 417"/>
          <p:cNvSpPr/>
          <p:nvPr/>
        </p:nvSpPr>
        <p:spPr>
          <a:xfrm>
            <a:off x="6518275" y="3357563"/>
            <a:ext cx="839788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sym typeface="+mn-ea"/>
              </a:rPr>
              <a:t>BAB III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Gerakan</a:t>
            </a:r>
            <a:endParaRPr lang="en-US" sz="16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  <a:sym typeface="+mn-ea"/>
              </a:rPr>
              <a:t>Sosial</a:t>
            </a:r>
            <a:endParaRPr sz="1600" b="1" dirty="0">
              <a:latin typeface="Trebuchet MS" panose="020B0603020202020204" pitchFamily="34" charset="0"/>
            </a:endParaRPr>
          </a:p>
        </p:txBody>
      </p:sp>
      <p:sp>
        <p:nvSpPr>
          <p:cNvPr id="20488" name="Oval 423"/>
          <p:cNvSpPr/>
          <p:nvPr/>
        </p:nvSpPr>
        <p:spPr>
          <a:xfrm>
            <a:off x="2428875" y="3062288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sym typeface="+mn-ea"/>
              </a:rPr>
              <a:t>BAB IV</a:t>
            </a:r>
          </a:p>
          <a:p>
            <a:pPr algn="ctr"/>
            <a:r>
              <a:rPr b="1" dirty="0">
                <a:latin typeface="Trebuchet MS" panose="020B0603020202020204" pitchFamily="34" charset="0"/>
              </a:rPr>
              <a:t>AGAMA</a:t>
            </a:r>
          </a:p>
        </p:txBody>
      </p:sp>
      <p:sp>
        <p:nvSpPr>
          <p:cNvPr id="20489" name="Oval 418"/>
          <p:cNvSpPr/>
          <p:nvPr/>
        </p:nvSpPr>
        <p:spPr>
          <a:xfrm>
            <a:off x="4551363" y="3192463"/>
            <a:ext cx="877887" cy="1093787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sz="900" b="1" dirty="0">
              <a:latin typeface="Trebuchet MS" panose="020B0603020202020204" pitchFamily="34" charset="0"/>
            </a:endParaRPr>
          </a:p>
          <a:p>
            <a:pPr algn="ctr"/>
            <a:endParaRPr sz="100" b="1" dirty="0">
              <a:latin typeface="Trebuchet MS" panose="020B0603020202020204" pitchFamily="34" charset="0"/>
            </a:endParaRP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Doktrin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Tokoh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Institusi</a:t>
            </a:r>
          </a:p>
        </p:txBody>
      </p:sp>
      <p:sp>
        <p:nvSpPr>
          <p:cNvPr id="20490" name="AutoShape 12"/>
          <p:cNvSpPr/>
          <p:nvPr/>
        </p:nvSpPr>
        <p:spPr>
          <a:xfrm>
            <a:off x="3500438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dirty="0">
                <a:latin typeface="Arial" panose="020B0604020202020204" pitchFamily="34" charset="0"/>
              </a:rPr>
              <a:t>Strategi</a:t>
            </a:r>
          </a:p>
        </p:txBody>
      </p:sp>
      <p:sp>
        <p:nvSpPr>
          <p:cNvPr id="20491" name="AutoShape 12"/>
          <p:cNvSpPr/>
          <p:nvPr/>
        </p:nvSpPr>
        <p:spPr>
          <a:xfrm>
            <a:off x="5429250" y="3367088"/>
            <a:ext cx="10001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dirty="0">
                <a:latin typeface="Arial" panose="020B0604020202020204" pitchFamily="34" charset="0"/>
              </a:rPr>
              <a:t>Teknik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514" name="Oval 188"/>
          <p:cNvSpPr/>
          <p:nvPr/>
        </p:nvSpPr>
        <p:spPr>
          <a:xfrm>
            <a:off x="137795" y="3179445"/>
            <a:ext cx="1193800" cy="1393190"/>
          </a:xfrm>
          <a:prstGeom prst="ellipse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BAB V</a:t>
            </a:r>
          </a:p>
          <a:p>
            <a:pPr algn="ctr"/>
            <a:r>
              <a:rPr sz="1000" b="1" dirty="0">
                <a:latin typeface="Arial" panose="020B0604020202020204" pitchFamily="34" charset="0"/>
              </a:rPr>
              <a:t>INFRASTRUKTUR</a:t>
            </a:r>
          </a:p>
          <a:p>
            <a:pPr algn="ctr"/>
            <a:r>
              <a:rPr sz="1200" b="1" dirty="0">
                <a:latin typeface="Arial" panose="020B0604020202020204" pitchFamily="34" charset="0"/>
              </a:rPr>
              <a:t>KULTUR</a:t>
            </a:r>
          </a:p>
          <a:p>
            <a:pPr algn="ctr"/>
            <a:r>
              <a:rPr sz="1200" b="1" dirty="0">
                <a:latin typeface="Arial" panose="020B0604020202020204" pitchFamily="34" charset="0"/>
              </a:rPr>
              <a:t>STRUKTUR</a:t>
            </a:r>
          </a:p>
          <a:p>
            <a:pPr algn="ctr"/>
            <a:endParaRPr lang="id-ID" altLang="x-none" sz="1200" b="1" dirty="0">
              <a:latin typeface="Arial" panose="020B0604020202020204" pitchFamily="34" charset="0"/>
            </a:endParaRPr>
          </a:p>
        </p:txBody>
      </p:sp>
      <p:sp>
        <p:nvSpPr>
          <p:cNvPr id="21515" name="AutoShape 12"/>
          <p:cNvSpPr/>
          <p:nvPr/>
        </p:nvSpPr>
        <p:spPr>
          <a:xfrm>
            <a:off x="1331595" y="3367405"/>
            <a:ext cx="116522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sz="1400" b="1" dirty="0">
                <a:latin typeface="Arial" panose="020B0604020202020204" pitchFamily="34" charset="0"/>
              </a:rPr>
              <a:t> </a:t>
            </a:r>
            <a:r>
              <a:rPr lang="en-US" altLang="id-ID" sz="1600" b="1" dirty="0">
                <a:latin typeface="Arial" panose="020B0604020202020204" pitchFamily="34" charset="0"/>
              </a:rPr>
              <a:t> Paradigm</a:t>
            </a:r>
          </a:p>
        </p:txBody>
      </p:sp>
      <p:sp>
        <p:nvSpPr>
          <p:cNvPr id="23557" name="Oval 78"/>
          <p:cNvSpPr/>
          <p:nvPr/>
        </p:nvSpPr>
        <p:spPr>
          <a:xfrm>
            <a:off x="8232775" y="3394075"/>
            <a:ext cx="839788" cy="93662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3560" name="Oval 417"/>
          <p:cNvSpPr/>
          <p:nvPr/>
        </p:nvSpPr>
        <p:spPr>
          <a:xfrm>
            <a:off x="8304213" y="3357563"/>
            <a:ext cx="839787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sz="1600" b="1" dirty="0">
                <a:latin typeface="Trebuchet MS" panose="020B0603020202020204" pitchFamily="34" charset="0"/>
              </a:rPr>
              <a:t>TEROR-</a:t>
            </a:r>
          </a:p>
          <a:p>
            <a:pPr algn="ctr"/>
            <a:r>
              <a:rPr sz="1600" b="1" dirty="0">
                <a:latin typeface="Trebuchet MS" panose="020B0603020202020204" pitchFamily="34" charset="0"/>
              </a:rPr>
              <a:t>ISME</a:t>
            </a:r>
          </a:p>
        </p:txBody>
      </p:sp>
      <p:sp>
        <p:nvSpPr>
          <p:cNvPr id="23567" name="AutoShape 12"/>
          <p:cNvSpPr/>
          <p:nvPr/>
        </p:nvSpPr>
        <p:spPr>
          <a:xfrm>
            <a:off x="7359015" y="3367405"/>
            <a:ext cx="856615" cy="990600"/>
          </a:xfrm>
          <a:prstGeom prst="rightArrow">
            <a:avLst>
              <a:gd name="adj1" fmla="val 46472"/>
              <a:gd name="adj2" fmla="val 41543"/>
            </a:avLst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sz="1800" dirty="0">
                <a:latin typeface="Arial" panose="020B0604020202020204" pitchFamily="34" charset="0"/>
              </a:rPr>
              <a:t> Praktik</a:t>
            </a:r>
          </a:p>
        </p:txBody>
      </p:sp>
      <p:sp>
        <p:nvSpPr>
          <p:cNvPr id="41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381750" y="320675"/>
            <a:ext cx="2590800" cy="962025"/>
          </a:xfrm>
          <a:prstGeom prst="homePlate">
            <a:avLst>
              <a:gd name="adj" fmla="val 53125"/>
            </a:avLst>
          </a:prstGeom>
          <a:solidFill>
            <a:srgbClr val="4949FF"/>
          </a:solidFill>
          <a:ln w="28575">
            <a:noFill/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Outcome</a:t>
            </a:r>
          </a:p>
        </p:txBody>
      </p:sp>
      <p:sp>
        <p:nvSpPr>
          <p:cNvPr id="49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0" y="303213"/>
            <a:ext cx="2971800" cy="965200"/>
          </a:xfrm>
          <a:prstGeom prst="homePlate">
            <a:avLst>
              <a:gd name="adj" fmla="val 60779"/>
            </a:avLst>
          </a:prstGeom>
          <a:solidFill>
            <a:srgbClr val="00B0F0"/>
          </a:solidFill>
          <a:ln w="12700">
            <a:solidFill>
              <a:schemeClr val="accent2"/>
            </a:solidFill>
            <a:miter lim="800000"/>
          </a:ln>
          <a:effectLst>
            <a:outerShdw dist="117088" dir="2436078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Dependent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0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28975" y="303213"/>
            <a:ext cx="2743200" cy="962025"/>
          </a:xfrm>
          <a:prstGeom prst="homePlate">
            <a:avLst>
              <a:gd name="adj" fmla="val 56250"/>
            </a:avLst>
          </a:prstGeom>
          <a:solidFill>
            <a:srgbClr val="66CC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Intervening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5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71675" y="303213"/>
            <a:ext cx="2209800" cy="963613"/>
          </a:xfrm>
          <a:prstGeom prst="homePlate">
            <a:avLst>
              <a:gd name="adj" fmla="val 51495"/>
            </a:avLst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57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438" y="282575"/>
            <a:ext cx="2471738" cy="965200"/>
          </a:xfrm>
          <a:prstGeom prst="homePlate">
            <a:avLst>
              <a:gd name="adj" fmla="val 60779"/>
            </a:avLst>
          </a:prstGeom>
          <a:solidFill>
            <a:srgbClr val="00B0F0"/>
          </a:solidFill>
          <a:ln w="12700">
            <a:solidFill>
              <a:schemeClr val="accent2"/>
            </a:solidFill>
            <a:miter lim="800000"/>
          </a:ln>
          <a:effectLst>
            <a:outerShdw dist="117088" dir="2436078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Antesedent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24579" name="Freeform 70"/>
          <p:cNvSpPr/>
          <p:nvPr/>
        </p:nvSpPr>
        <p:spPr>
          <a:xfrm>
            <a:off x="2929890" y="4383088"/>
            <a:ext cx="4000500" cy="1260475"/>
          </a:xfrm>
          <a:custGeom>
            <a:avLst/>
            <a:gdLst>
              <a:gd name="txL" fmla="*/ 0 w 2358"/>
              <a:gd name="txT" fmla="*/ 0 h 1859"/>
              <a:gd name="txR" fmla="*/ 2358 w 2358"/>
              <a:gd name="txB" fmla="*/ 1859 h 18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58" h="1859">
                <a:moveTo>
                  <a:pt x="2358" y="45"/>
                </a:moveTo>
                <a:lnTo>
                  <a:pt x="2358" y="1859"/>
                </a:lnTo>
                <a:lnTo>
                  <a:pt x="0" y="1859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4590" name="Freeform 70"/>
          <p:cNvSpPr/>
          <p:nvPr/>
        </p:nvSpPr>
        <p:spPr>
          <a:xfrm rot="10800000">
            <a:off x="2929890" y="2071688"/>
            <a:ext cx="4000500" cy="1189037"/>
          </a:xfrm>
          <a:custGeom>
            <a:avLst/>
            <a:gdLst>
              <a:gd name="txL" fmla="*/ 0 w 2358"/>
              <a:gd name="txT" fmla="*/ 0 h 1859"/>
              <a:gd name="txR" fmla="*/ 2358 w 2358"/>
              <a:gd name="txB" fmla="*/ 1859 h 18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58" h="1859">
                <a:moveTo>
                  <a:pt x="2358" y="45"/>
                </a:moveTo>
                <a:lnTo>
                  <a:pt x="2358" y="1859"/>
                </a:lnTo>
                <a:lnTo>
                  <a:pt x="0" y="1859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25616" name="Text Box 67"/>
          <p:cNvSpPr txBox="1"/>
          <p:nvPr/>
        </p:nvSpPr>
        <p:spPr>
          <a:xfrm>
            <a:off x="4001453" y="1730375"/>
            <a:ext cx="1949450" cy="341313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KONTEKS GLOBAL</a:t>
            </a:r>
            <a:endParaRPr sz="16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Text Box 67"/>
          <p:cNvSpPr txBox="1"/>
          <p:nvPr/>
        </p:nvSpPr>
        <p:spPr>
          <a:xfrm>
            <a:off x="4001453" y="5676900"/>
            <a:ext cx="1949450" cy="361950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KONTEKS 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LOKAL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  <a:ea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667" name="Text Box 144"/>
          <p:cNvSpPr txBox="1"/>
          <p:nvPr/>
        </p:nvSpPr>
        <p:spPr>
          <a:xfrm rot="-5400000">
            <a:off x="6508750" y="2494280"/>
            <a:ext cx="1195070" cy="27368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Barat=musuh</a:t>
            </a:r>
          </a:p>
        </p:txBody>
      </p:sp>
      <p:sp>
        <p:nvSpPr>
          <p:cNvPr id="27668" name="Text Box 144"/>
          <p:cNvSpPr txBox="1"/>
          <p:nvPr/>
        </p:nvSpPr>
        <p:spPr>
          <a:xfrm rot="-5400000">
            <a:off x="6588443" y="4770120"/>
            <a:ext cx="1143000" cy="458788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Ketimpangan modernitas</a:t>
            </a:r>
          </a:p>
        </p:txBody>
      </p:sp>
      <p:sp>
        <p:nvSpPr>
          <p:cNvPr id="27669" name="Text Box 144"/>
          <p:cNvSpPr txBox="1"/>
          <p:nvPr/>
        </p:nvSpPr>
        <p:spPr>
          <a:xfrm rot="-5400000">
            <a:off x="4419600" y="2547620"/>
            <a:ext cx="1165225" cy="27368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h</a:t>
            </a:r>
            <a:r>
              <a:rPr lang="en-US"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o</a:t>
            </a:r>
            <a:r>
              <a:rPr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mogenisasi</a:t>
            </a:r>
          </a:p>
        </p:txBody>
      </p:sp>
      <p:sp>
        <p:nvSpPr>
          <p:cNvPr id="27670" name="Text Box 144"/>
          <p:cNvSpPr txBox="1"/>
          <p:nvPr/>
        </p:nvSpPr>
        <p:spPr>
          <a:xfrm rot="-5400000">
            <a:off x="2085658" y="2413000"/>
            <a:ext cx="1143000" cy="50927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K</a:t>
            </a:r>
            <a:r>
              <a:rPr lang="en-US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ompetisi Global</a:t>
            </a:r>
          </a:p>
        </p:txBody>
      </p:sp>
      <p:sp>
        <p:nvSpPr>
          <p:cNvPr id="27671" name="Text Box 144"/>
          <p:cNvSpPr txBox="1"/>
          <p:nvPr/>
        </p:nvSpPr>
        <p:spPr>
          <a:xfrm rot="-5400000">
            <a:off x="4345940" y="4653280"/>
            <a:ext cx="1196340" cy="71818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Deotorisasi </a:t>
            </a:r>
            <a:r>
              <a:rPr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agama </a:t>
            </a:r>
            <a:r>
              <a:rPr lang="en-US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&amp; tokoh</a:t>
            </a:r>
          </a:p>
        </p:txBody>
      </p:sp>
      <p:sp>
        <p:nvSpPr>
          <p:cNvPr id="27672" name="Text Box 144"/>
          <p:cNvSpPr txBox="1"/>
          <p:nvPr/>
        </p:nvSpPr>
        <p:spPr>
          <a:xfrm rot="-5400000">
            <a:off x="2002155" y="4718685"/>
            <a:ext cx="1208405" cy="63944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disinkronisasiDominasi Hegemoni</a:t>
            </a:r>
            <a:endParaRPr sz="1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759" name="Oval 423"/>
          <p:cNvSpPr/>
          <p:nvPr/>
        </p:nvSpPr>
        <p:spPr>
          <a:xfrm>
            <a:off x="4349115" y="786130"/>
            <a:ext cx="1152525" cy="1509713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BAB II</a:t>
            </a:r>
          </a:p>
          <a:p>
            <a:pPr algn="ctr"/>
            <a:r>
              <a:rPr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SETING GLOBAL</a:t>
            </a:r>
            <a:endParaRPr sz="9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Oval 423"/>
          <p:cNvSpPr/>
          <p:nvPr/>
        </p:nvSpPr>
        <p:spPr>
          <a:xfrm>
            <a:off x="4349115" y="5521960"/>
            <a:ext cx="1152525" cy="1509713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BAB II</a:t>
            </a:r>
          </a:p>
          <a:p>
            <a:pPr algn="ctr"/>
            <a:r>
              <a:rPr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SETING </a:t>
            </a:r>
            <a:r>
              <a:rPr lang="en-US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LOKAL</a:t>
            </a:r>
          </a:p>
        </p:txBody>
      </p:sp>
      <p:sp>
        <p:nvSpPr>
          <p:cNvPr id="31784" name="Oval 423"/>
          <p:cNvSpPr/>
          <p:nvPr/>
        </p:nvSpPr>
        <p:spPr>
          <a:xfrm>
            <a:off x="7063740" y="1357948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r>
              <a:rPr sz="1200" b="1" dirty="0">
                <a:latin typeface="Trebuchet MS" panose="020B0603020202020204" pitchFamily="34" charset="0"/>
              </a:rPr>
              <a:t>RESISTENSI THD </a:t>
            </a:r>
          </a:p>
          <a:p>
            <a:r>
              <a:rPr sz="1200" b="1" dirty="0">
                <a:latin typeface="Trebuchet MS" panose="020B0603020202020204" pitchFamily="34" charset="0"/>
              </a:rPr>
              <a:t>SESUATU  YG </a:t>
            </a:r>
          </a:p>
          <a:p>
            <a:r>
              <a:rPr sz="1200" b="1" dirty="0">
                <a:latin typeface="Trebuchet MS" panose="020B0603020202020204" pitchFamily="34" charset="0"/>
              </a:rPr>
              <a:t>BARAT</a:t>
            </a:r>
          </a:p>
          <a:p>
            <a:r>
              <a:rPr sz="1200" b="1" dirty="0">
                <a:latin typeface="Trebuchet MS" panose="020B0603020202020204" pitchFamily="34" charset="0"/>
              </a:rPr>
              <a:t>(BARAT=KAFIR)</a:t>
            </a:r>
            <a:endParaRPr sz="900" b="1" dirty="0">
              <a:latin typeface="Trebuchet MS" panose="020B0603020202020204" pitchFamily="34" charset="0"/>
            </a:endParaRPr>
          </a:p>
        </p:txBody>
      </p:sp>
      <p:sp>
        <p:nvSpPr>
          <p:cNvPr id="31785" name="Oval 423"/>
          <p:cNvSpPr/>
          <p:nvPr/>
        </p:nvSpPr>
        <p:spPr>
          <a:xfrm>
            <a:off x="7644448" y="2357438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sz="1200" b="1" dirty="0">
                <a:latin typeface="Trebuchet MS" panose="020B0603020202020204" pitchFamily="34" charset="0"/>
              </a:rPr>
              <a:t>POLA - MODUS OPERANDI </a:t>
            </a:r>
          </a:p>
          <a:p>
            <a:pPr algn="ctr"/>
            <a:r>
              <a:rPr sz="1200" b="1" dirty="0">
                <a:latin typeface="Trebuchet MS" panose="020B0603020202020204" pitchFamily="34" charset="0"/>
              </a:rPr>
              <a:t>KE ARAH TERORISME</a:t>
            </a:r>
            <a:endParaRPr sz="900" b="1" dirty="0">
              <a:latin typeface="Trebuchet MS" panose="020B0603020202020204" pitchFamily="34" charset="0"/>
            </a:endParaRPr>
          </a:p>
        </p:txBody>
      </p:sp>
      <p:sp>
        <p:nvSpPr>
          <p:cNvPr id="31788" name="Oval 423"/>
          <p:cNvSpPr/>
          <p:nvPr/>
        </p:nvSpPr>
        <p:spPr>
          <a:xfrm>
            <a:off x="3492500" y="2285365"/>
            <a:ext cx="1152525" cy="1509713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sz="1200" b="1" dirty="0">
                <a:latin typeface="Trebuchet MS" panose="020B0603020202020204" pitchFamily="34" charset="0"/>
              </a:rPr>
              <a:t>DASAR2 AGAMA BAGI </a:t>
            </a:r>
          </a:p>
          <a:p>
            <a:pPr algn="ctr"/>
            <a:r>
              <a:rPr sz="1200" b="1" dirty="0">
                <a:latin typeface="Trebuchet MS" panose="020B0603020202020204" pitchFamily="34" charset="0"/>
              </a:rPr>
              <a:t>TINDAKAN RADIKAL: </a:t>
            </a:r>
          </a:p>
          <a:p>
            <a:pPr algn="ctr"/>
            <a:r>
              <a:rPr sz="1200" b="1" dirty="0">
                <a:latin typeface="Trebuchet MS" panose="020B0603020202020204" pitchFamily="34" charset="0"/>
              </a:rPr>
              <a:t>KHILAFAH</a:t>
            </a:r>
            <a:endParaRPr sz="900" b="1" dirty="0">
              <a:latin typeface="Trebuchet MS" panose="020B0603020202020204" pitchFamily="34" charset="0"/>
            </a:endParaRPr>
          </a:p>
        </p:txBody>
      </p:sp>
      <p:sp>
        <p:nvSpPr>
          <p:cNvPr id="31789" name="Oval 423"/>
          <p:cNvSpPr/>
          <p:nvPr/>
        </p:nvSpPr>
        <p:spPr>
          <a:xfrm>
            <a:off x="2050415" y="925513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r>
              <a:rPr sz="1200" b="1" dirty="0">
                <a:latin typeface="Trebuchet MS" panose="020B0603020202020204" pitchFamily="34" charset="0"/>
              </a:rPr>
              <a:t>PENGARUH IDEOLOGI</a:t>
            </a:r>
          </a:p>
          <a:p>
            <a:r>
              <a:rPr sz="1200" b="1" dirty="0">
                <a:latin typeface="Trebuchet MS" panose="020B0603020202020204" pitchFamily="34" charset="0"/>
              </a:rPr>
              <a:t>DAN JARINGAN INT’NAL</a:t>
            </a:r>
          </a:p>
          <a:p>
            <a:r>
              <a:rPr sz="1200" b="1" dirty="0">
                <a:latin typeface="Trebuchet MS" panose="020B0603020202020204" pitchFamily="34" charset="0"/>
              </a:rPr>
              <a:t>THD UMAT</a:t>
            </a:r>
            <a:endParaRPr sz="900" b="1" dirty="0">
              <a:latin typeface="Trebuchet MS" panose="020B0603020202020204" pitchFamily="34" charset="0"/>
            </a:endParaRPr>
          </a:p>
        </p:txBody>
      </p:sp>
      <p:sp>
        <p:nvSpPr>
          <p:cNvPr id="31792" name="Oval 423"/>
          <p:cNvSpPr/>
          <p:nvPr/>
        </p:nvSpPr>
        <p:spPr>
          <a:xfrm>
            <a:off x="629285" y="1430020"/>
            <a:ext cx="1152525" cy="1509713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r"/>
            <a:r>
              <a:rPr sz="1200" b="1" dirty="0">
                <a:latin typeface="Trebuchet MS" panose="020B0603020202020204" pitchFamily="34" charset="0"/>
              </a:rPr>
              <a:t>TEKANAN GAYA</a:t>
            </a:r>
          </a:p>
          <a:p>
            <a:pPr algn="r"/>
            <a:r>
              <a:rPr sz="1200" b="1" dirty="0">
                <a:latin typeface="Trebuchet MS" panose="020B0603020202020204" pitchFamily="34" charset="0"/>
              </a:rPr>
              <a:t>HIDUP YG PARAH &amp;</a:t>
            </a:r>
          </a:p>
          <a:p>
            <a:pPr algn="r"/>
            <a:r>
              <a:rPr sz="1200" b="1" dirty="0">
                <a:latin typeface="Trebuchet MS" panose="020B0603020202020204" pitchFamily="34" charset="0"/>
              </a:rPr>
              <a:t>ANCAMAN BG</a:t>
            </a:r>
          </a:p>
          <a:p>
            <a:pPr algn="r"/>
            <a:r>
              <a:rPr sz="1200" b="1" dirty="0">
                <a:latin typeface="Trebuchet MS" panose="020B0603020202020204" pitchFamily="34" charset="0"/>
              </a:rPr>
              <a:t>KESEDERHANAAN</a:t>
            </a:r>
          </a:p>
        </p:txBody>
      </p:sp>
      <p:sp>
        <p:nvSpPr>
          <p:cNvPr id="31793" name="Oval 423"/>
          <p:cNvSpPr/>
          <p:nvPr/>
        </p:nvSpPr>
        <p:spPr>
          <a:xfrm>
            <a:off x="990918" y="2346960"/>
            <a:ext cx="1152525" cy="1509713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sz="1200" b="1" dirty="0">
                <a:latin typeface="Trebuchet MS" panose="020B0603020202020204" pitchFamily="34" charset="0"/>
              </a:rPr>
              <a:t>PERJUANGAN/</a:t>
            </a:r>
          </a:p>
          <a:p>
            <a:pPr algn="ctr"/>
            <a:r>
              <a:rPr sz="1200" b="1" dirty="0">
                <a:latin typeface="Trebuchet MS" panose="020B0603020202020204" pitchFamily="34" charset="0"/>
              </a:rPr>
              <a:t>JIHAD UTK HAK</a:t>
            </a:r>
          </a:p>
          <a:p>
            <a:pPr algn="ctr"/>
            <a:r>
              <a:rPr sz="1200" b="1" dirty="0">
                <a:latin typeface="Trebuchet MS" panose="020B0603020202020204" pitchFamily="34" charset="0"/>
              </a:rPr>
              <a:t>ASASI</a:t>
            </a:r>
            <a:endParaRPr sz="900" b="1" dirty="0">
              <a:latin typeface="Trebuchet MS" panose="020B0603020202020204" pitchFamily="34" charset="0"/>
            </a:endParaRPr>
          </a:p>
        </p:txBody>
      </p:sp>
      <p:sp>
        <p:nvSpPr>
          <p:cNvPr id="31786" name="Oval 423"/>
          <p:cNvSpPr/>
          <p:nvPr/>
        </p:nvSpPr>
        <p:spPr>
          <a:xfrm>
            <a:off x="6858000" y="5278438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r>
              <a:rPr sz="1200" b="1" dirty="0">
                <a:latin typeface="Trebuchet MS" panose="020B0603020202020204" pitchFamily="34" charset="0"/>
              </a:rPr>
              <a:t>RESISTENSI TERHADAP</a:t>
            </a:r>
          </a:p>
          <a:p>
            <a:r>
              <a:rPr sz="1200" b="1" dirty="0">
                <a:latin typeface="Trebuchet MS" panose="020B0603020202020204" pitchFamily="34" charset="0"/>
              </a:rPr>
              <a:t>IDEOLOGI, NILAI, </a:t>
            </a:r>
          </a:p>
          <a:p>
            <a:r>
              <a:rPr sz="1200" b="1" dirty="0">
                <a:latin typeface="Trebuchet MS" panose="020B0603020202020204" pitchFamily="34" charset="0"/>
              </a:rPr>
              <a:t>PRAKTIK BARU</a:t>
            </a:r>
          </a:p>
          <a:p>
            <a:r>
              <a:rPr sz="1200" b="1" dirty="0">
                <a:latin typeface="Trebuchet MS" panose="020B0603020202020204" pitchFamily="34" charset="0"/>
              </a:rPr>
              <a:t>(INKOMPATIBEL)</a:t>
            </a:r>
            <a:endParaRPr sz="900" b="1" dirty="0">
              <a:latin typeface="Trebuchet MS" panose="020B0603020202020204" pitchFamily="34" charset="0"/>
            </a:endParaRPr>
          </a:p>
        </p:txBody>
      </p:sp>
      <p:sp>
        <p:nvSpPr>
          <p:cNvPr id="31790" name="Oval 423"/>
          <p:cNvSpPr/>
          <p:nvPr/>
        </p:nvSpPr>
        <p:spPr>
          <a:xfrm>
            <a:off x="2776855" y="4132263"/>
            <a:ext cx="1152525" cy="1509712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r>
              <a:rPr sz="1200" b="1" dirty="0">
                <a:latin typeface="Trebuchet MS" panose="020B0603020202020204" pitchFamily="34" charset="0"/>
              </a:rPr>
              <a:t>KETDKSELARASAN</a:t>
            </a:r>
          </a:p>
          <a:p>
            <a:r>
              <a:rPr sz="1200" b="1" dirty="0">
                <a:latin typeface="Trebuchet MS" panose="020B0603020202020204" pitchFamily="34" charset="0"/>
              </a:rPr>
              <a:t>BUDAYA DG PAHAM</a:t>
            </a:r>
          </a:p>
          <a:p>
            <a:r>
              <a:rPr sz="1200" b="1" dirty="0">
                <a:latin typeface="Trebuchet MS" panose="020B0603020202020204" pitchFamily="34" charset="0"/>
              </a:rPr>
              <a:t>AGAMA; KEGAGAL</a:t>
            </a:r>
            <a:r>
              <a:rPr lang="en-US" sz="1200" b="1" dirty="0">
                <a:latin typeface="Trebuchet MS" panose="020B0603020202020204" pitchFamily="34" charset="0"/>
              </a:rPr>
              <a:t>AN</a:t>
            </a:r>
          </a:p>
          <a:p>
            <a:r>
              <a:rPr sz="1200" b="1" dirty="0">
                <a:latin typeface="Trebuchet MS" panose="020B0603020202020204" pitchFamily="34" charset="0"/>
              </a:rPr>
              <a:t>AKULTURASI </a:t>
            </a:r>
            <a:r>
              <a:rPr lang="en-US" sz="1200" b="1" dirty="0">
                <a:latin typeface="Trebuchet MS" panose="020B0603020202020204" pitchFamily="34" charset="0"/>
              </a:rPr>
              <a:t>- MULTI-</a:t>
            </a:r>
          </a:p>
          <a:p>
            <a:r>
              <a:rPr lang="en-US" sz="1200" b="1" dirty="0">
                <a:latin typeface="Trebuchet MS" panose="020B0603020202020204" pitchFamily="34" charset="0"/>
              </a:rPr>
              <a:t>KULTURALISME</a:t>
            </a:r>
          </a:p>
        </p:txBody>
      </p:sp>
      <p:sp>
        <p:nvSpPr>
          <p:cNvPr id="31791" name="Oval 423"/>
          <p:cNvSpPr/>
          <p:nvPr/>
        </p:nvSpPr>
        <p:spPr>
          <a:xfrm>
            <a:off x="346075" y="4276090"/>
            <a:ext cx="1152525" cy="1509713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r>
              <a:rPr sz="1200" b="1" dirty="0">
                <a:latin typeface="Trebuchet MS" panose="020B0603020202020204" pitchFamily="34" charset="0"/>
              </a:rPr>
              <a:t>FAKTA PENGALAMAN</a:t>
            </a:r>
          </a:p>
          <a:p>
            <a:r>
              <a:rPr sz="1200" b="1" dirty="0">
                <a:latin typeface="Trebuchet MS" panose="020B0603020202020204" pitchFamily="34" charset="0"/>
              </a:rPr>
              <a:t>HIDUP KESULITAN</a:t>
            </a:r>
          </a:p>
          <a:p>
            <a:r>
              <a:rPr sz="1200" b="1" dirty="0">
                <a:latin typeface="Trebuchet MS" panose="020B0603020202020204" pitchFamily="34" charset="0"/>
              </a:rPr>
              <a:t>KEKURANGAN &amp;</a:t>
            </a:r>
          </a:p>
          <a:p>
            <a:r>
              <a:rPr sz="1200" b="1" dirty="0">
                <a:latin typeface="Trebuchet MS" panose="020B0603020202020204" pitchFamily="34" charset="0"/>
              </a:rPr>
              <a:t>KETERBATASAN AKUT</a:t>
            </a:r>
          </a:p>
        </p:txBody>
      </p:sp>
    </p:spTree>
  </p:cSld>
  <p:clrMapOvr>
    <a:masterClrMapping/>
  </p:clrMapOvr>
  <p:transition>
    <p:wipe dir="r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77000" y="857250"/>
            <a:ext cx="2590800" cy="1219200"/>
          </a:xfrm>
          <a:prstGeom prst="homePlate">
            <a:avLst>
              <a:gd name="adj" fmla="val 53125"/>
            </a:avLst>
          </a:prstGeom>
          <a:solidFill>
            <a:srgbClr val="4949FF"/>
          </a:solidFill>
          <a:ln w="28575">
            <a:noFill/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772" name="Text Box 3"/>
          <p:cNvSpPr txBox="1"/>
          <p:nvPr/>
        </p:nvSpPr>
        <p:spPr>
          <a:xfrm>
            <a:off x="7086600" y="928688"/>
            <a:ext cx="2057400" cy="8302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sz="1600" b="1" dirty="0">
                <a:latin typeface="Arial" panose="020B0604020202020204" pitchFamily="34" charset="0"/>
              </a:rPr>
              <a:t>E</a:t>
            </a:r>
          </a:p>
          <a:p>
            <a:pPr algn="ctr" eaLnBrk="0" hangingPunct="0"/>
            <a:r>
              <a:rPr sz="1600" b="1" dirty="0">
                <a:latin typeface="Arial" panose="020B0604020202020204" pitchFamily="34" charset="0"/>
              </a:rPr>
              <a:t>METODE </a:t>
            </a:r>
          </a:p>
          <a:p>
            <a:pPr algn="ctr" eaLnBrk="0" hangingPunct="0"/>
            <a:r>
              <a:rPr sz="1600" b="1" dirty="0">
                <a:latin typeface="Arial" panose="020B0604020202020204" pitchFamily="34" charset="0"/>
              </a:rPr>
              <a:t>PENELITIAN</a:t>
            </a:r>
          </a:p>
        </p:txBody>
      </p:sp>
      <p:sp>
        <p:nvSpPr>
          <p:cNvPr id="32773" name="Text Box 12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rgbClr val="0066FF"/>
          </a:solidFill>
          <a:ln w="12700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800" b="1" dirty="0">
                <a:solidFill>
                  <a:srgbClr val="FFCC00"/>
                </a:solidFill>
                <a:latin typeface="Cataneo BT"/>
              </a:rPr>
              <a:t>ISI POKOK PROPOSAL</a:t>
            </a:r>
          </a:p>
        </p:txBody>
      </p:sp>
      <p:sp>
        <p:nvSpPr>
          <p:cNvPr id="206864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38700" y="857250"/>
            <a:ext cx="2590800" cy="1219200"/>
          </a:xfrm>
          <a:prstGeom prst="homePlate">
            <a:avLst>
              <a:gd name="adj" fmla="val 56250"/>
            </a:avLst>
          </a:prstGeom>
          <a:solidFill>
            <a:srgbClr val="66CC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5" name="Text Box 17"/>
          <p:cNvSpPr txBox="1"/>
          <p:nvPr/>
        </p:nvSpPr>
        <p:spPr>
          <a:xfrm>
            <a:off x="5362575" y="1027113"/>
            <a:ext cx="2209800" cy="8302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sz="1600" b="1" dirty="0">
                <a:solidFill>
                  <a:srgbClr val="002060"/>
                </a:solidFill>
                <a:latin typeface="Arial" panose="020B0604020202020204" pitchFamily="34" charset="0"/>
              </a:rPr>
              <a:t>D</a:t>
            </a:r>
          </a:p>
          <a:p>
            <a:pPr algn="ctr" eaLnBrk="0" hangingPunct="0"/>
            <a:r>
              <a:rPr sz="1600" b="1" dirty="0">
                <a:solidFill>
                  <a:srgbClr val="002060"/>
                </a:solidFill>
                <a:latin typeface="Arial" panose="020B0604020202020204" pitchFamily="34" charset="0"/>
              </a:rPr>
              <a:t>KERANGKA</a:t>
            </a:r>
          </a:p>
          <a:p>
            <a:pPr algn="ctr" eaLnBrk="0" hangingPunct="0"/>
            <a:r>
              <a:rPr sz="1600" b="1" dirty="0">
                <a:solidFill>
                  <a:srgbClr val="002060"/>
                </a:solidFill>
                <a:latin typeface="Arial" panose="020B0604020202020204" pitchFamily="34" charset="0"/>
              </a:rPr>
              <a:t>TEORI</a:t>
            </a:r>
          </a:p>
        </p:txBody>
      </p:sp>
      <p:sp>
        <p:nvSpPr>
          <p:cNvPr id="206866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14688" y="850900"/>
            <a:ext cx="2514600" cy="1220788"/>
          </a:xfrm>
          <a:prstGeom prst="homePlate">
            <a:avLst>
              <a:gd name="adj" fmla="val 51495"/>
            </a:avLst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57338" y="857250"/>
            <a:ext cx="2514600" cy="1220788"/>
          </a:xfrm>
          <a:prstGeom prst="homePlate">
            <a:avLst>
              <a:gd name="adj" fmla="val 51495"/>
            </a:avLst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857250"/>
            <a:ext cx="2447925" cy="1219200"/>
          </a:xfrm>
          <a:prstGeom prst="homePlate">
            <a:avLst>
              <a:gd name="adj" fmla="val 56250"/>
            </a:avLst>
          </a:prstGeom>
          <a:solidFill>
            <a:srgbClr val="66CCFF"/>
          </a:solidFill>
          <a:ln w="12700">
            <a:solidFill>
              <a:schemeClr val="accent2"/>
            </a:solidFill>
            <a:miter lim="800000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9" name="Text Box 3"/>
          <p:cNvSpPr txBox="1"/>
          <p:nvPr/>
        </p:nvSpPr>
        <p:spPr>
          <a:xfrm>
            <a:off x="3786188" y="1000125"/>
            <a:ext cx="2057400" cy="8302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sz="1600" b="1" dirty="0">
                <a:latin typeface="Arial" panose="020B0604020202020204" pitchFamily="34" charset="0"/>
              </a:rPr>
              <a:t>C</a:t>
            </a:r>
          </a:p>
          <a:p>
            <a:pPr algn="ctr" eaLnBrk="0" hangingPunct="0"/>
            <a:r>
              <a:rPr sz="1600" b="1" dirty="0">
                <a:latin typeface="Arial" panose="020B0604020202020204" pitchFamily="34" charset="0"/>
              </a:rPr>
              <a:t>TINJAUAN</a:t>
            </a:r>
          </a:p>
          <a:p>
            <a:pPr algn="ctr" eaLnBrk="0" hangingPunct="0"/>
            <a:r>
              <a:rPr sz="1600" b="1" dirty="0">
                <a:latin typeface="Arial" panose="020B0604020202020204" pitchFamily="34" charset="0"/>
              </a:rPr>
              <a:t>PUSTAKA</a:t>
            </a:r>
          </a:p>
        </p:txBody>
      </p:sp>
      <p:sp>
        <p:nvSpPr>
          <p:cNvPr id="32780" name="Text Box 3"/>
          <p:cNvSpPr txBox="1"/>
          <p:nvPr/>
        </p:nvSpPr>
        <p:spPr>
          <a:xfrm>
            <a:off x="2143125" y="1000125"/>
            <a:ext cx="2057400" cy="8302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sz="1600" b="1" dirty="0">
                <a:latin typeface="Arial" panose="020B0604020202020204" pitchFamily="34" charset="0"/>
              </a:rPr>
              <a:t>B</a:t>
            </a:r>
          </a:p>
          <a:p>
            <a:pPr algn="ctr" eaLnBrk="0" hangingPunct="0"/>
            <a:r>
              <a:rPr sz="1600" b="1" dirty="0">
                <a:latin typeface="Arial" panose="020B0604020202020204" pitchFamily="34" charset="0"/>
              </a:rPr>
              <a:t>RUMUSAN</a:t>
            </a:r>
          </a:p>
          <a:p>
            <a:pPr algn="ctr" eaLnBrk="0" hangingPunct="0"/>
            <a:r>
              <a:rPr sz="1600" b="1" dirty="0">
                <a:latin typeface="Arial" panose="020B0604020202020204" pitchFamily="34" charset="0"/>
              </a:rPr>
              <a:t>MASALAH</a:t>
            </a:r>
          </a:p>
        </p:txBody>
      </p:sp>
      <p:sp>
        <p:nvSpPr>
          <p:cNvPr id="32781" name="Text Box 3"/>
          <p:cNvSpPr txBox="1"/>
          <p:nvPr/>
        </p:nvSpPr>
        <p:spPr>
          <a:xfrm>
            <a:off x="71438" y="1000125"/>
            <a:ext cx="2057400" cy="8302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sz="1600" b="1" dirty="0">
                <a:latin typeface="Arial" panose="020B0604020202020204" pitchFamily="34" charset="0"/>
              </a:rPr>
              <a:t>A</a:t>
            </a:r>
          </a:p>
          <a:p>
            <a:pPr algn="ctr" eaLnBrk="0" hangingPunct="0"/>
            <a:r>
              <a:rPr sz="1600" b="1" dirty="0">
                <a:latin typeface="Arial" panose="020B0604020202020204" pitchFamily="34" charset="0"/>
              </a:rPr>
              <a:t>LATAR</a:t>
            </a:r>
          </a:p>
          <a:p>
            <a:pPr algn="ctr" eaLnBrk="0" hangingPunct="0"/>
            <a:r>
              <a:rPr sz="1600" b="1" dirty="0">
                <a:latin typeface="Arial" panose="020B0604020202020204" pitchFamily="34" charset="0"/>
              </a:rPr>
              <a:t>BELAKANG</a:t>
            </a:r>
          </a:p>
        </p:txBody>
      </p:sp>
      <p:sp>
        <p:nvSpPr>
          <p:cNvPr id="32782" name="Text Box 3"/>
          <p:cNvSpPr txBox="1"/>
          <p:nvPr/>
        </p:nvSpPr>
        <p:spPr>
          <a:xfrm>
            <a:off x="0" y="2214563"/>
            <a:ext cx="2057400" cy="4016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500" dirty="0">
                <a:latin typeface="Arial" panose="020B0604020202020204" pitchFamily="34" charset="0"/>
              </a:rPr>
              <a:t>Potret isu kajian; signifikansi &amp; urgensi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500" dirty="0">
                <a:latin typeface="Arial" panose="020B0604020202020204" pitchFamily="34" charset="0"/>
              </a:rPr>
              <a:t>Akibat adanya isu/gejala bagi kehidupan bermasyarakat, berbangsa, bernegara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500" dirty="0">
                <a:latin typeface="Arial" panose="020B0604020202020204" pitchFamily="34" charset="0"/>
              </a:rPr>
              <a:t>Respons kajian dan literatur utk isu tersebut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500" dirty="0">
                <a:latin typeface="Arial" panose="020B0604020202020204" pitchFamily="34" charset="0"/>
              </a:rPr>
              <a:t>Relevansi kajian bagi problem solving dan memecahkan nasalah</a:t>
            </a:r>
          </a:p>
        </p:txBody>
      </p:sp>
      <p:sp>
        <p:nvSpPr>
          <p:cNvPr id="32783" name="Rectangle 25"/>
          <p:cNvSpPr/>
          <p:nvPr/>
        </p:nvSpPr>
        <p:spPr>
          <a:xfrm>
            <a:off x="4357688" y="1428750"/>
            <a:ext cx="18573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endParaRPr b="1" dirty="0">
              <a:latin typeface="Trebuchet MS" panose="020B0603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dirty="0">
              <a:latin typeface="Trebuchet MS" panose="020B0603020202020204" pitchFamily="34" charset="0"/>
            </a:endParaRPr>
          </a:p>
        </p:txBody>
      </p:sp>
      <p:sp>
        <p:nvSpPr>
          <p:cNvPr id="32784" name="Text Box 3"/>
          <p:cNvSpPr txBox="1"/>
          <p:nvPr/>
        </p:nvSpPr>
        <p:spPr>
          <a:xfrm>
            <a:off x="1943100" y="2214563"/>
            <a:ext cx="2057400" cy="429418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300" b="1" dirty="0">
                <a:latin typeface="Trebuchet MS" panose="020B0603020202020204" pitchFamily="34" charset="0"/>
              </a:rPr>
              <a:t>Uraikan apa yang menjadi landasan permasalahan, selisih nilai yg terjadi dlm isu penelitian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300" b="1" dirty="0">
                <a:latin typeface="Trebuchet MS" panose="020B0603020202020204" pitchFamily="34" charset="0"/>
              </a:rPr>
              <a:t>Rumuskan satu masalah penelitian sejalan dg latar blkg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300" b="1" dirty="0">
                <a:latin typeface="Trebuchet MS" panose="020B0603020202020204" pitchFamily="34" charset="0"/>
              </a:rPr>
              <a:t>Turunkan/deduksikn tiga pertanyaan penelitian dr msalah yg akan menjadi fokus kajian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300" b="1" dirty="0">
                <a:latin typeface="Trebuchet MS" panose="020B0603020202020204" pitchFamily="34" charset="0"/>
              </a:rPr>
              <a:t>Uraikan apa yang akan dicapai dengan tiga pertanyaan penelitian tersebut</a:t>
            </a:r>
          </a:p>
        </p:txBody>
      </p:sp>
      <p:sp>
        <p:nvSpPr>
          <p:cNvPr id="32785" name="Text Box 3"/>
          <p:cNvSpPr txBox="1"/>
          <p:nvPr/>
        </p:nvSpPr>
        <p:spPr>
          <a:xfrm>
            <a:off x="3714750" y="2214563"/>
            <a:ext cx="2057400" cy="429418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300" b="1" dirty="0">
                <a:latin typeface="Trebuchet MS" panose="020B0603020202020204" pitchFamily="34" charset="0"/>
              </a:rPr>
              <a:t>Tunjukkan bgaimn respons peneliti terhadap isu radikalisme. Sebrp luas &amp; dlm studi ttg radikalisme sdh dilakukan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300" b="1" dirty="0">
                <a:latin typeface="Trebuchet MS" panose="020B0603020202020204" pitchFamily="34" charset="0"/>
              </a:rPr>
              <a:t>Sebutkan pola2 atau kecende-rungan dr studi yg ada dan masing2 dilakukan oleh siapa 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300" b="1" dirty="0">
                <a:latin typeface="Trebuchet MS" panose="020B0603020202020204" pitchFamily="34" charset="0"/>
              </a:rPr>
              <a:t>Apa kekurangan dr studi yg ada (tinjauan kritis)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300" b="1" dirty="0">
                <a:latin typeface="Trebuchet MS" panose="020B0603020202020204" pitchFamily="34" charset="0"/>
              </a:rPr>
              <a:t>Tunjukkan kekurangan yg mana yg akan direspons oleh studi ini</a:t>
            </a:r>
          </a:p>
        </p:txBody>
      </p:sp>
      <p:sp>
        <p:nvSpPr>
          <p:cNvPr id="32786" name="Text Box 3"/>
          <p:cNvSpPr txBox="1"/>
          <p:nvPr/>
        </p:nvSpPr>
        <p:spPr>
          <a:xfrm>
            <a:off x="5500688" y="2214563"/>
            <a:ext cx="2057400" cy="41862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400" dirty="0">
                <a:latin typeface="Arial" panose="020B0604020202020204" pitchFamily="34" charset="0"/>
              </a:rPr>
              <a:t>Identifikasi teori2 yg relevan dg studi ini dan pilih satu teori atau sintesis teori 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400" dirty="0">
                <a:latin typeface="Arial" panose="020B0604020202020204" pitchFamily="34" charset="0"/>
              </a:rPr>
              <a:t>Rumuskan konsep2 utama dan definisikan dg seksama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400" dirty="0">
                <a:latin typeface="Arial" panose="020B0604020202020204" pitchFamily="34" charset="0"/>
              </a:rPr>
              <a:t>Turunkan konsep2 ke dalm variabel2 yg relevan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400" dirty="0">
                <a:latin typeface="Arial" panose="020B0604020202020204" pitchFamily="34" charset="0"/>
              </a:rPr>
              <a:t>Turunkan indikator2 dr setiap variabel yang dipilih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400" dirty="0">
                <a:latin typeface="Arial" panose="020B0604020202020204" pitchFamily="34" charset="0"/>
              </a:rPr>
              <a:t>Gambarkan suatu kerangka pikir (alur pikir penelitian)</a:t>
            </a:r>
          </a:p>
        </p:txBody>
      </p:sp>
      <p:sp>
        <p:nvSpPr>
          <p:cNvPr id="32787" name="Text Box 3"/>
          <p:cNvSpPr txBox="1"/>
          <p:nvPr/>
        </p:nvSpPr>
        <p:spPr>
          <a:xfrm>
            <a:off x="7358063" y="2214563"/>
            <a:ext cx="1928812" cy="42465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500" dirty="0">
                <a:latin typeface="Arial" panose="020B0604020202020204" pitchFamily="34" charset="0"/>
              </a:rPr>
              <a:t>Alasan pemilihan lokasi/ objek/ kasus penelitian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500" dirty="0">
                <a:latin typeface="Arial" panose="020B0604020202020204" pitchFamily="34" charset="0"/>
              </a:rPr>
              <a:t>Data yg dibutuhkan: primer &amp; sekunder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500" dirty="0">
                <a:latin typeface="Arial" panose="020B0604020202020204" pitchFamily="34" charset="0"/>
              </a:rPr>
              <a:t>Sumber informasi dan teknik pemilihan/ alasan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500" dirty="0">
                <a:latin typeface="Arial" panose="020B0604020202020204" pitchFamily="34" charset="0"/>
              </a:rPr>
              <a:t>Teknik pengumpulan data</a:t>
            </a:r>
          </a:p>
          <a:p>
            <a:pPr marL="342900" indent="-342900" eaLnBrk="0" hangingPunct="0">
              <a:buFont typeface="Arial" panose="020B0604020202020204" pitchFamily="34" charset="0"/>
              <a:buAutoNum type="arabicPeriod"/>
            </a:pPr>
            <a:r>
              <a:rPr sz="1500" dirty="0">
                <a:latin typeface="Arial" panose="020B0604020202020204" pitchFamily="34" charset="0"/>
              </a:rPr>
              <a:t>Teknik analisis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26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2336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r" eaLnBrk="1" hangingPunct="1">
              <a:spcBef>
                <a:spcPct val="50000"/>
              </a:spcBef>
            </a:pPr>
            <a:fld id="{9A0DB2DC-4C9A-4742-B13C-FB6460FD3503}" type="slidenum">
              <a:rPr lang="en-US" sz="1400" dirty="0"/>
              <a:t>27</a:t>
            </a:fld>
            <a:endParaRPr lang="en-US" sz="1400" dirty="0"/>
          </a:p>
        </p:txBody>
      </p:sp>
      <p:sp>
        <p:nvSpPr>
          <p:cNvPr id="4116" name="Rectangle 2"/>
          <p:cNvSpPr>
            <a:spLocks noGrp="1"/>
          </p:cNvSpPr>
          <p:nvPr>
            <p:ph type="title"/>
          </p:nvPr>
        </p:nvSpPr>
        <p:spPr>
          <a:xfrm>
            <a:off x="1084580" y="533400"/>
            <a:ext cx="7543800" cy="1143000"/>
          </a:xfrm>
        </p:spPr>
        <p:txBody>
          <a:bodyPr vert="horz" wrap="square" lIns="92075" tIns="46038" rIns="92075" bIns="46038" anchor="ctr"/>
          <a:lstStyle/>
          <a:p>
            <a:pPr eaLnBrk="1" hangingPunct="1"/>
            <a:r>
              <a:rPr sz="3600" dirty="0"/>
              <a:t>Dimensi </a:t>
            </a:r>
            <a:r>
              <a:rPr lang="en-US" sz="3600" dirty="0"/>
              <a:t>Objek Material</a:t>
            </a:r>
            <a:br>
              <a:rPr lang="en-US" sz="3600" dirty="0"/>
            </a:br>
            <a:r>
              <a:rPr lang="en-US" sz="3600" dirty="0"/>
              <a:t>Kajian </a:t>
            </a:r>
            <a:r>
              <a:rPr sz="3600" dirty="0"/>
              <a:t>Agama</a:t>
            </a:r>
          </a:p>
        </p:txBody>
      </p:sp>
      <p:grpSp>
        <p:nvGrpSpPr>
          <p:cNvPr id="4098" name="Diagram 3"/>
          <p:cNvGrpSpPr>
            <a:grpSpLocks noChangeAspect="1"/>
          </p:cNvGrpSpPr>
          <p:nvPr/>
        </p:nvGrpSpPr>
        <p:grpSpPr>
          <a:xfrm>
            <a:off x="1295400" y="1905000"/>
            <a:ext cx="7620000" cy="4114800"/>
            <a:chOff x="410" y="838"/>
            <a:chExt cx="4896" cy="2592"/>
          </a:xfrm>
        </p:grpSpPr>
        <p:sp>
          <p:nvSpPr>
            <p:cNvPr id="4099" name="AutoShape 4"/>
            <p:cNvSpPr>
              <a:spLocks noChangeAspect="1" noTextEdit="1"/>
            </p:cNvSpPr>
            <p:nvPr/>
          </p:nvSpPr>
          <p:spPr>
            <a:xfrm>
              <a:off x="410" y="838"/>
              <a:ext cx="4896" cy="259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_s4100"/>
            <p:cNvSpPr>
              <a:spLocks noTextEdit="1"/>
            </p:cNvSpPr>
            <p:nvPr/>
          </p:nvSpPr>
          <p:spPr>
            <a:xfrm>
              <a:off x="2372" y="1278"/>
              <a:ext cx="972" cy="97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" name="_s4101"/>
            <p:cNvSpPr/>
            <p:nvPr/>
          </p:nvSpPr>
          <p:spPr>
            <a:xfrm>
              <a:off x="2372" y="938"/>
              <a:ext cx="972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lstStyle/>
            <a:p>
              <a:pPr algn="ctr"/>
              <a:r>
                <a:rPr sz="1800" dirty="0" err="1">
                  <a:latin typeface="Times New Roman" panose="02020603050405020304" pitchFamily="18" charset="0"/>
                  <a:ea typeface="PMingLiU" pitchFamily="18" charset="-120"/>
                </a:rPr>
                <a:t>Praktik</a:t>
              </a:r>
              <a:r>
                <a:rPr sz="1800">
                  <a:latin typeface="Times New Roman" panose="02020603050405020304" pitchFamily="18" charset="0"/>
                  <a:ea typeface="PMingLiU" pitchFamily="18" charset="-120"/>
                </a:rPr>
                <a:t> &amp; Ritual</a:t>
              </a:r>
            </a:p>
          </p:txBody>
        </p:sp>
        <p:sp>
          <p:nvSpPr>
            <p:cNvPr id="4102" name="_s4102"/>
            <p:cNvSpPr>
              <a:spLocks noTextEdit="1"/>
            </p:cNvSpPr>
            <p:nvPr/>
          </p:nvSpPr>
          <p:spPr>
            <a:xfrm>
              <a:off x="2661" y="1417"/>
              <a:ext cx="972" cy="972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_s4103"/>
            <p:cNvSpPr/>
            <p:nvPr/>
          </p:nvSpPr>
          <p:spPr>
            <a:xfrm>
              <a:off x="3603" y="1296"/>
              <a:ext cx="972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lstStyle/>
            <a:p>
              <a:pPr algn="ctr"/>
              <a:r>
                <a:rPr sz="1700" dirty="0" err="1">
                  <a:latin typeface="Times New Roman" panose="02020603050405020304" pitchFamily="18" charset="0"/>
                  <a:ea typeface="PMingLiU" pitchFamily="18" charset="-120"/>
                </a:rPr>
                <a:t>Pengalaman &amp; Emosi</a:t>
              </a:r>
              <a:endParaRPr sz="1700">
                <a:latin typeface="Times New Roman" panose="02020603050405020304" pitchFamily="18" charset="0"/>
                <a:ea typeface="PMingLiU" pitchFamily="18" charset="-120"/>
              </a:endParaRPr>
            </a:p>
          </p:txBody>
        </p:sp>
        <p:sp>
          <p:nvSpPr>
            <p:cNvPr id="4104" name="_s4104"/>
            <p:cNvSpPr>
              <a:spLocks noTextEdit="1"/>
            </p:cNvSpPr>
            <p:nvPr/>
          </p:nvSpPr>
          <p:spPr>
            <a:xfrm>
              <a:off x="2732" y="1729"/>
              <a:ext cx="972" cy="972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_s4105"/>
            <p:cNvSpPr/>
            <p:nvPr/>
          </p:nvSpPr>
          <p:spPr>
            <a:xfrm>
              <a:off x="3787" y="2345"/>
              <a:ext cx="972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lstStyle/>
            <a:p>
              <a:pPr algn="ctr"/>
              <a:r>
                <a:rPr sz="1800" b="1" dirty="0" err="1">
                  <a:latin typeface="Times New Roman" panose="02020603050405020304" pitchFamily="18" charset="0"/>
                  <a:ea typeface="PMingLiU" pitchFamily="18" charset="-120"/>
                </a:rPr>
                <a:t>Naratif &amp; Mitis</a:t>
              </a:r>
            </a:p>
          </p:txBody>
        </p:sp>
        <p:sp>
          <p:nvSpPr>
            <p:cNvPr id="4106" name="_s4106"/>
            <p:cNvSpPr>
              <a:spLocks noTextEdit="1"/>
            </p:cNvSpPr>
            <p:nvPr/>
          </p:nvSpPr>
          <p:spPr>
            <a:xfrm>
              <a:off x="2533" y="1979"/>
              <a:ext cx="972" cy="972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4670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_s4107"/>
            <p:cNvSpPr/>
            <p:nvPr/>
          </p:nvSpPr>
          <p:spPr>
            <a:xfrm>
              <a:off x="3272" y="2991"/>
              <a:ext cx="972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lstStyle/>
            <a:p>
              <a:pPr algn="ctr"/>
              <a:r>
                <a:rPr sz="1700" dirty="0" err="1">
                  <a:latin typeface="Times New Roman" panose="02020603050405020304" pitchFamily="18" charset="0"/>
                  <a:ea typeface="PMingLiU" pitchFamily="18" charset="-120"/>
                </a:rPr>
                <a:t>Doktrin &amp; Filosofis</a:t>
              </a:r>
              <a:endParaRPr sz="1700">
                <a:latin typeface="Times New Roman" panose="02020603050405020304" pitchFamily="18" charset="0"/>
                <a:ea typeface="PMingLiU" pitchFamily="18" charset="-120"/>
              </a:endParaRPr>
            </a:p>
          </p:txBody>
        </p:sp>
        <p:sp>
          <p:nvSpPr>
            <p:cNvPr id="4108" name="_s4108"/>
            <p:cNvSpPr>
              <a:spLocks noTextEdit="1"/>
            </p:cNvSpPr>
            <p:nvPr/>
          </p:nvSpPr>
          <p:spPr>
            <a:xfrm>
              <a:off x="2213" y="1980"/>
              <a:ext cx="972" cy="9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467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_s4109"/>
            <p:cNvSpPr/>
            <p:nvPr/>
          </p:nvSpPr>
          <p:spPr>
            <a:xfrm>
              <a:off x="1474" y="2992"/>
              <a:ext cx="972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lstStyle/>
            <a:p>
              <a:pPr algn="ctr"/>
              <a:r>
                <a:rPr sz="2200" dirty="0" err="1">
                  <a:latin typeface="Times New Roman" panose="02020603050405020304" pitchFamily="18" charset="0"/>
                  <a:ea typeface="PMingLiU" pitchFamily="18" charset="-120"/>
                </a:rPr>
                <a:t>Etik</a:t>
              </a:r>
              <a:r>
                <a:rPr sz="2200">
                  <a:latin typeface="Times New Roman" panose="02020603050405020304" pitchFamily="18" charset="0"/>
                  <a:ea typeface="PMingLiU" pitchFamily="18" charset="-120"/>
                </a:rPr>
                <a:t> &amp; Legal</a:t>
              </a:r>
            </a:p>
          </p:txBody>
        </p:sp>
        <p:sp>
          <p:nvSpPr>
            <p:cNvPr id="4110" name="_s4110"/>
            <p:cNvSpPr>
              <a:spLocks noTextEdit="1"/>
            </p:cNvSpPr>
            <p:nvPr/>
          </p:nvSpPr>
          <p:spPr>
            <a:xfrm>
              <a:off x="2013" y="1730"/>
              <a:ext cx="972" cy="972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_s4111"/>
            <p:cNvSpPr/>
            <p:nvPr/>
          </p:nvSpPr>
          <p:spPr>
            <a:xfrm>
              <a:off x="820" y="2346"/>
              <a:ext cx="972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lstStyle/>
            <a:p>
              <a:pPr algn="ctr"/>
              <a:r>
                <a:rPr sz="1800" b="1" dirty="0" err="1">
                  <a:latin typeface="Times New Roman" panose="02020603050405020304" pitchFamily="18" charset="0"/>
                  <a:ea typeface="PMingLiU" pitchFamily="18" charset="-120"/>
                </a:rPr>
                <a:t>Sosial dan institusional</a:t>
              </a:r>
            </a:p>
          </p:txBody>
        </p:sp>
        <p:sp>
          <p:nvSpPr>
            <p:cNvPr id="4112" name="_s4112"/>
            <p:cNvSpPr>
              <a:spLocks noTextEdit="1"/>
            </p:cNvSpPr>
            <p:nvPr/>
          </p:nvSpPr>
          <p:spPr>
            <a:xfrm>
              <a:off x="2084" y="1418"/>
              <a:ext cx="972" cy="972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_s4113"/>
            <p:cNvSpPr/>
            <p:nvPr/>
          </p:nvSpPr>
          <p:spPr>
            <a:xfrm>
              <a:off x="1141" y="1297"/>
              <a:ext cx="972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lstStyle/>
            <a:p>
              <a:pPr algn="ctr"/>
              <a:r>
                <a:rPr sz="1700" dirty="0" err="1">
                  <a:latin typeface="Times New Roman" panose="02020603050405020304" pitchFamily="18" charset="0"/>
                  <a:ea typeface="PMingLiU" pitchFamily="18" charset="-120"/>
                </a:rPr>
                <a:t>Materi &amp; Artefact</a:t>
              </a:r>
              <a:endParaRPr sz="1700">
                <a:latin typeface="Times New Roman" panose="02020603050405020304" pitchFamily="18" charset="0"/>
                <a:ea typeface="PMingLiU" pitchFamily="18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5445" y="308610"/>
          <a:ext cx="82296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endParaRPr lang="en-US" sz="900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Area Kajian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rgbClr val="C00000"/>
                          </a:solidFill>
                          <a:sym typeface="+mn-ea"/>
                        </a:rPr>
                        <a:t>praktik&amp; ritual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rgbClr val="C00000"/>
                          </a:solidFill>
                          <a:sym typeface="+mn-ea"/>
                        </a:rPr>
                        <a:t>pengalaman&amp; emosi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rgbClr val="C00000"/>
                          </a:solidFill>
                          <a:sym typeface="+mn-ea"/>
                        </a:rPr>
                        <a:t>naratif&amp;mitis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rgbClr val="C00000"/>
                          </a:solidFill>
                          <a:sym typeface="+mn-ea"/>
                        </a:rPr>
                        <a:t>doktrin&amp;filosofi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rgbClr val="C00000"/>
                          </a:solidFill>
                          <a:sym typeface="+mn-ea"/>
                        </a:rPr>
                        <a:t>etika&amp; legal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rgbClr val="C00000"/>
                          </a:solidFill>
                          <a:sym typeface="+mn-ea"/>
                        </a:rPr>
                        <a:t>sosial&amp;  institusional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rgbClr val="C00000"/>
                          </a:solidFill>
                          <a:sym typeface="+mn-ea"/>
                        </a:rPr>
                        <a:t>materi&amp; artefact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sym typeface="+mn-ea"/>
                        </a:rPr>
                        <a:t>Place, displace, misplace, nonplace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sym typeface="+mn-ea"/>
                        </a:rPr>
                        <a:t>Space, dispace, sphere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>
                          <a:sym typeface="+mn-ea"/>
                        </a:rPr>
                        <a:t>Border, identitas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>
                          <a:sym typeface="+mn-ea"/>
                        </a:rPr>
                        <a:t>Relasi, konflik, kekerasan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sym typeface="+mn-ea"/>
                        </a:rPr>
                        <a:t>Culture. Simbol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sym typeface="+mn-ea"/>
                        </a:rPr>
                        <a:t>Function, disfunction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sym typeface="+mn-ea"/>
                        </a:rPr>
                        <a:t>Movement. Mobility,speed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sym typeface="+mn-ea"/>
                        </a:rPr>
                        <a:t>Power, state,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Agency: NGO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sym typeface="+mn-ea"/>
                        </a:rPr>
                        <a:t>Structure antistructure class,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Media, New Media,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28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13115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2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KONSTRUKSI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DEKONSTRUKSI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REKONSTRUKSI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rgbClr val="C00000"/>
                          </a:solidFill>
                        </a:rPr>
                        <a:t>NEWKONSTRUKSI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Konsepsi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Miskonsepsi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Rekonseptualisasi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Multikonsepsi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Sakral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Desakralisasi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Resakralisasi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Apropriasi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Radikalisasi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Peran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Legitimasi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Presentasi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Pengaruh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Fungsi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Deradikalisasi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Disfungsi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Deligitimasi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Politisasi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Misrepresentasi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Komodifikasi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Reintegrasi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Revitalisasi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Reinvensi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Reproduksi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Retradisi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Revivalisasi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Mediatisasi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Digitalisasi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Virtualisasi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Viralisasi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Transnasionalisasi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Multikultural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29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algn="ctr">
              <a:buNone/>
            </a:pPr>
            <a:endParaRPr sz="5400" dirty="0">
              <a:solidFill>
                <a:srgbClr val="FF0000"/>
              </a:solidFill>
              <a:latin typeface="AR CHRISTY" pitchFamily="2" charset="0"/>
            </a:endParaRPr>
          </a:p>
          <a:p>
            <a:pPr algn="ctr">
              <a:buNone/>
            </a:pPr>
            <a:r>
              <a:rPr sz="5400" dirty="0">
                <a:solidFill>
                  <a:srgbClr val="FF0000"/>
                </a:solidFill>
                <a:latin typeface="AR CHRISTY" pitchFamily="2" charset="0"/>
              </a:rPr>
              <a:t>APA ITU PENELITIAN?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3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30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28" t="17442" r="31571" b="17001"/>
          <a:stretch>
            <a:fillRect/>
          </a:stretch>
        </p:blipFill>
        <p:spPr bwMode="auto">
          <a:xfrm>
            <a:off x="241935" y="1454785"/>
            <a:ext cx="8229600" cy="438594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HANDBOOK</a:t>
            </a:r>
          </a:p>
          <a:p>
            <a:r>
              <a:rPr lang="en-US"/>
              <a:t>READER</a:t>
            </a:r>
          </a:p>
          <a:p>
            <a:r>
              <a:rPr lang="en-US"/>
              <a:t>COMPANION </a:t>
            </a:r>
          </a:p>
          <a:p>
            <a:r>
              <a:rPr lang="en-US"/>
              <a:t>ANNUAL REVIEW</a:t>
            </a:r>
          </a:p>
          <a:p>
            <a:r>
              <a:rPr lang="en-US"/>
              <a:t>KEYWORDS/ENCY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31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KELEMAHAN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700"/>
              <a:t>Salah tradisi menulis proposal (mulai dari belakang!)</a:t>
            </a:r>
          </a:p>
          <a:p>
            <a:r>
              <a:rPr lang="en-US" sz="2700"/>
              <a:t>Judul tidak tidak dapat dipahami, tidak logis, atau out of date</a:t>
            </a:r>
          </a:p>
          <a:p>
            <a:r>
              <a:rPr lang="en-US" sz="2700"/>
              <a:t>Metode ditulis belakangan dan (sehingga) tidak rinci</a:t>
            </a:r>
          </a:p>
          <a:p>
            <a:r>
              <a:rPr lang="en-US" sz="2700"/>
              <a:t>Tidak tampak kebaharuan; bahkan jelas-jelas ketinggalan jaman</a:t>
            </a:r>
          </a:p>
          <a:p>
            <a:r>
              <a:rPr lang="en-US" sz="2700"/>
              <a:t>Substansi yang tidak terstruktur (berpikir tidak sistematis)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r>
              <a:rPr lang="en-US"/>
              <a:t>KONSTRUKSI BUDAYA ATAS TRADISI ISLAM: MAULUD NABI DI RIAU</a:t>
            </a:r>
          </a:p>
          <a:p>
            <a:pPr lvl="1"/>
            <a:r>
              <a:rPr lang="en-US" sz="2800"/>
              <a:t>eksternalisasi 	III</a:t>
            </a:r>
          </a:p>
          <a:p>
            <a:pPr lvl="1"/>
            <a:r>
              <a:rPr lang="en-US" sz="2800"/>
              <a:t>objektivasi		IV</a:t>
            </a:r>
          </a:p>
          <a:p>
            <a:pPr lvl="1"/>
            <a:r>
              <a:rPr lang="en-US" sz="2800"/>
              <a:t>internalisasi		V</a:t>
            </a:r>
            <a:endParaRPr lang="en-US"/>
          </a:p>
          <a:p>
            <a:pPr marL="457200" lvl="1" indent="0">
              <a:buNone/>
            </a:pPr>
            <a:r>
              <a:rPr lang="en-US"/>
              <a:t>DELEGITIMASI ULAMA DALAM MASYARAKAT</a:t>
            </a:r>
          </a:p>
          <a:p>
            <a:r>
              <a:rPr lang="en-US"/>
              <a:t>Misrepresentasi agama dalam media: Acara hidayah/hikayah di TVOne</a:t>
            </a:r>
          </a:p>
          <a:p>
            <a:r>
              <a:rPr lang="en-US"/>
              <a:t>Contestasi Islam dalam Politik: Keterlibatan ulama dalam Pilkada Kota Pakanbaru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33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3914"/>
            <a:ext cx="7886700" cy="99417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SISTEMATIKA BERPIKIR PROPOSAL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7661" y="5715"/>
          <a:ext cx="8538210" cy="5012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1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LATAR BELAKANG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MASALAH PENELITIAN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  <a:sym typeface="+mn-ea"/>
                        </a:rPr>
                        <a:t>TINJAUAN PUSTAKA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KERANGKA TEORI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METODE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1350" dirty="0"/>
                        <a:t>Penting:</a:t>
                      </a:r>
                    </a:p>
                    <a:p>
                      <a:r>
                        <a:rPr lang="en-US" sz="1350" dirty="0"/>
                        <a:t> ISU/ FENOMENA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/>
                        <a:t>MASALAH: </a:t>
                      </a:r>
                    </a:p>
                    <a:p>
                      <a:r>
                        <a:rPr lang="en-US" sz="1350" dirty="0"/>
                        <a:t>MENGAPA S3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/>
                        <a:t>Pola/ kecenderungan dari literatur terkait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/>
                        <a:t>Pilihan TEORI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/>
                        <a:t>Pilihan Tipe Penelitian; sumber data; informan/ responden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455">
                <a:tc>
                  <a:txBody>
                    <a:bodyPr/>
                    <a:lstStyle/>
                    <a:p>
                      <a:r>
                        <a:rPr lang="en-US" sz="1350" dirty="0"/>
                        <a:t>Penting:</a:t>
                      </a:r>
                    </a:p>
                    <a:p>
                      <a:r>
                        <a:rPr lang="en-US" sz="1350" dirty="0"/>
                        <a:t>STUDI YANG ADA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/>
                        <a:t>PERTANYAAN 1: III (deskriptif)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/>
                        <a:t>Penjabaran pola satu persatu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/>
                        <a:t>Penjabaran KONSEP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>
                          <a:sym typeface="+mn-ea"/>
                        </a:rPr>
                        <a:t>Observasi</a:t>
                      </a:r>
                      <a:r>
                        <a:rPr lang="en-US" sz="1350" dirty="0" smtClean="0">
                          <a:sym typeface="+mn-ea"/>
                        </a:rPr>
                        <a:t>/ Mapping/ </a:t>
                      </a:r>
                      <a:r>
                        <a:rPr lang="en-US" sz="1350" dirty="0" err="1" smtClean="0">
                          <a:sym typeface="+mn-ea"/>
                        </a:rPr>
                        <a:t>Dokumen</a:t>
                      </a:r>
                      <a:r>
                        <a:rPr lang="en-US" sz="1350" dirty="0" smtClean="0">
                          <a:sym typeface="+mn-ea"/>
                        </a:rPr>
                        <a:t>/ Dara </a:t>
                      </a:r>
                      <a:r>
                        <a:rPr lang="en-US" sz="1350" dirty="0" err="1" smtClean="0">
                          <a:sym typeface="+mn-ea"/>
                        </a:rPr>
                        <a:t>sekunder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1350" dirty="0"/>
                        <a:t>Penting: SECARA KEILMUAN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>
                          <a:sym typeface="+mn-ea"/>
                        </a:rPr>
                        <a:t>PERTANYAAN 2: IV</a:t>
                      </a:r>
                    </a:p>
                    <a:p>
                      <a:r>
                        <a:rPr lang="en-US" sz="1350" dirty="0" err="1" smtClean="0">
                          <a:sym typeface="+mn-ea"/>
                        </a:rPr>
                        <a:t>(kritis)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/>
                        <a:t>Pembahasan/ kritik atas literatur yang ada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/>
                        <a:t>Penentuan VARIABEL/ ASPEK2 PENELITIAN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>
                          <a:sym typeface="+mn-ea"/>
                        </a:rPr>
                        <a:t>Wawancara</a:t>
                      </a:r>
                      <a:r>
                        <a:rPr lang="en-US" sz="1350" dirty="0" smtClean="0">
                          <a:sym typeface="+mn-ea"/>
                        </a:rPr>
                        <a:t>/ </a:t>
                      </a:r>
                      <a:r>
                        <a:rPr lang="en-US" sz="1350" dirty="0" err="1" smtClean="0">
                          <a:sym typeface="+mn-ea"/>
                        </a:rPr>
                        <a:t>Analisis</a:t>
                      </a:r>
                      <a:r>
                        <a:rPr lang="en-US" sz="1350" dirty="0" smtClean="0">
                          <a:sym typeface="+mn-ea"/>
                        </a:rPr>
                        <a:t> Isi/ </a:t>
                      </a:r>
                      <a:r>
                        <a:rPr lang="en-US" sz="1350" dirty="0" err="1" smtClean="0">
                          <a:sym typeface="+mn-ea"/>
                        </a:rPr>
                        <a:t>Analisis</a:t>
                      </a:r>
                      <a:r>
                        <a:rPr lang="en-US" sz="1350" dirty="0" smtClean="0">
                          <a:sym typeface="+mn-ea"/>
                        </a:rPr>
                        <a:t> </a:t>
                      </a:r>
                      <a:r>
                        <a:rPr lang="en-US" sz="1350" dirty="0" err="1" smtClean="0">
                          <a:sym typeface="+mn-ea"/>
                        </a:rPr>
                        <a:t>Wacana</a:t>
                      </a:r>
                      <a:r>
                        <a:rPr lang="en-US" sz="1350" dirty="0" smtClean="0">
                          <a:sym typeface="+mn-ea"/>
                        </a:rPr>
                        <a:t>/ </a:t>
                      </a:r>
                      <a:r>
                        <a:rPr lang="en-US" sz="1350" dirty="0" err="1" smtClean="0">
                          <a:sym typeface="+mn-ea"/>
                        </a:rPr>
                        <a:t>Interpretif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50" dirty="0"/>
                        <a:t>Penting: UJI ARGUMEN / HIPOTESIS</a:t>
                      </a:r>
                    </a:p>
                    <a:p>
                      <a:pPr>
                        <a:buNone/>
                      </a:pP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50" dirty="0" err="1" smtClean="0">
                          <a:sym typeface="+mn-ea"/>
                        </a:rPr>
                        <a:t>PERTANYAAN 3: V (transformatif)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50" dirty="0"/>
                        <a:t>Agenda riset: Pengetahuan apa yang akan dihasilkan, sebagai jawaban atas kekurangan literatur yg ada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50" dirty="0"/>
                        <a:t>Operasionalisasi INDIKATOR/ UNSUR2 PENELITIAN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50" dirty="0" smtClean="0">
                          <a:sym typeface="+mn-ea"/>
                        </a:rPr>
                        <a:t>Focus Group Discussion/ Dialog/ Experiment/ </a:t>
                      </a:r>
                      <a:r>
                        <a:rPr lang="en-US" sz="1350" dirty="0" err="1" smtClean="0">
                          <a:sym typeface="+mn-ea"/>
                        </a:rPr>
                        <a:t>wawancara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99417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SISTEMATIKA BERPIKIR PENELITIAN</a:t>
            </a: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61474" y="1377791"/>
          <a:ext cx="8526780" cy="450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2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MASALAH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TEORI/VARIABEL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METODE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P</a:t>
                      </a:r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ENELITIAN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DATA PENELITIAN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PEMBAHASAN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115">
                <a:tc>
                  <a:txBody>
                    <a:bodyPr/>
                    <a:lstStyle/>
                    <a:p>
                      <a:r>
                        <a:rPr lang="en-US" sz="1350" dirty="0" err="1" smtClean="0"/>
                        <a:t>Deskriptif</a:t>
                      </a:r>
                      <a:r>
                        <a:rPr lang="en-US" sz="1350" dirty="0" smtClean="0"/>
                        <a:t>: </a:t>
                      </a:r>
                      <a:r>
                        <a:rPr lang="en-US" sz="1350" dirty="0" err="1" smtClean="0"/>
                        <a:t>bagaimana</a:t>
                      </a:r>
                      <a:r>
                        <a:rPr lang="en-US" sz="1350" dirty="0" smtClean="0"/>
                        <a:t> proses </a:t>
                      </a:r>
                      <a:r>
                        <a:rPr lang="en-US" sz="1350" dirty="0" err="1" smtClean="0"/>
                        <a:t>implementasi</a:t>
                      </a:r>
                      <a:r>
                        <a:rPr lang="en-US" sz="1350" dirty="0" smtClean="0"/>
                        <a:t>  </a:t>
                      </a:r>
                      <a:r>
                        <a:rPr lang="en-US" sz="1350" dirty="0" err="1" smtClean="0"/>
                        <a:t>kebijakan</a:t>
                      </a:r>
                      <a:endParaRPr lang="en-US" sz="1350" dirty="0" smtClean="0"/>
                    </a:p>
                    <a:p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/>
                        <a:t>Teori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deskriptif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/>
                        <a:t>Observasi</a:t>
                      </a:r>
                      <a:r>
                        <a:rPr lang="en-US" sz="1350" dirty="0" smtClean="0"/>
                        <a:t>/ Mapping/ </a:t>
                      </a:r>
                      <a:r>
                        <a:rPr lang="en-US" sz="1350" dirty="0" err="1" smtClean="0"/>
                        <a:t>Dokumen</a:t>
                      </a:r>
                      <a:r>
                        <a:rPr lang="en-US" sz="1350" dirty="0" smtClean="0"/>
                        <a:t>/ Dara </a:t>
                      </a:r>
                      <a:r>
                        <a:rPr lang="en-US" sz="1350" dirty="0" err="1" smtClean="0"/>
                        <a:t>sekunder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Forms, Orders, Process, System, Structure, Changes</a:t>
                      </a:r>
                      <a:r>
                        <a:rPr lang="en-US" sz="1350" baseline="0" dirty="0" smtClean="0"/>
                        <a:t> 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Structure</a:t>
                      </a:r>
                      <a:r>
                        <a:rPr lang="en-US" sz="1350" baseline="0" dirty="0" smtClean="0"/>
                        <a:t> &amp; function (trends)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620">
                <a:tc>
                  <a:txBody>
                    <a:bodyPr/>
                    <a:lstStyle/>
                    <a:p>
                      <a:r>
                        <a:rPr lang="en-US" sz="1350" dirty="0" err="1" smtClean="0"/>
                        <a:t>Kritis</a:t>
                      </a:r>
                      <a:r>
                        <a:rPr lang="en-US" sz="1350" dirty="0" smtClean="0"/>
                        <a:t> (factor, </a:t>
                      </a:r>
                      <a:r>
                        <a:rPr lang="en-US" sz="1350" dirty="0" err="1" smtClean="0"/>
                        <a:t>dampak</a:t>
                      </a:r>
                      <a:r>
                        <a:rPr lang="en-US" sz="1350" dirty="0" smtClean="0"/>
                        <a:t>): </a:t>
                      </a:r>
                      <a:r>
                        <a:rPr lang="en-US" sz="1350" dirty="0" err="1" smtClean="0"/>
                        <a:t>Bagaimana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>
                          <a:solidFill>
                            <a:srgbClr val="FF0000"/>
                          </a:solidFill>
                        </a:rPr>
                        <a:t>kpemmpinan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/>
                        <a:t>Terori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kritis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/>
                        <a:t>Wawancara</a:t>
                      </a:r>
                      <a:r>
                        <a:rPr lang="en-US" sz="1350" dirty="0" smtClean="0"/>
                        <a:t>/ </a:t>
                      </a:r>
                      <a:r>
                        <a:rPr lang="en-US" sz="1350" dirty="0" err="1" smtClean="0"/>
                        <a:t>Analisis</a:t>
                      </a:r>
                      <a:r>
                        <a:rPr lang="en-US" sz="1350" dirty="0" smtClean="0"/>
                        <a:t> Isi/ </a:t>
                      </a:r>
                      <a:r>
                        <a:rPr lang="en-US" sz="1350" dirty="0" err="1" smtClean="0"/>
                        <a:t>Analisis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Wacana</a:t>
                      </a:r>
                      <a:r>
                        <a:rPr lang="en-US" sz="1350" dirty="0" smtClean="0"/>
                        <a:t>/ </a:t>
                      </a:r>
                      <a:r>
                        <a:rPr lang="en-US" sz="1350" dirty="0" err="1" smtClean="0"/>
                        <a:t>Interpretif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Reasons, Motives, Factors, Impacts, 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Underlying structure (di </a:t>
                      </a:r>
                      <a:r>
                        <a:rPr lang="en-US" sz="1350" dirty="0" err="1" smtClean="0"/>
                        <a:t>balik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sesuatu</a:t>
                      </a:r>
                      <a:r>
                        <a:rPr lang="en-US" sz="1350" dirty="0" smtClean="0"/>
                        <a:t>)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620">
                <a:tc>
                  <a:txBody>
                    <a:bodyPr/>
                    <a:lstStyle/>
                    <a:p>
                      <a:r>
                        <a:rPr lang="en-US" sz="1350" dirty="0" err="1" smtClean="0"/>
                        <a:t>Transformatifbagaimana</a:t>
                      </a:r>
                      <a:r>
                        <a:rPr lang="en-US" sz="1350" baseline="0" dirty="0" smtClean="0"/>
                        <a:t> model </a:t>
                      </a:r>
                      <a:r>
                        <a:rPr lang="en-US" sz="1350" baseline="0" dirty="0" err="1" smtClean="0"/>
                        <a:t>imple-menttasi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/>
                        <a:t>Teori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transformatif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Focus Group Discussion/ Dialog/ Experiment/ </a:t>
                      </a:r>
                      <a:r>
                        <a:rPr lang="en-US" sz="1350" dirty="0" err="1" smtClean="0"/>
                        <a:t>wawancara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Philosophy,</a:t>
                      </a:r>
                      <a:r>
                        <a:rPr lang="en-US" sz="1350" baseline="0" dirty="0" smtClean="0"/>
                        <a:t> Mission, Values, Frame, Model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Prediction/ Futuristic/ Benefit</a:t>
                      </a:r>
                      <a:endParaRPr lang="en-US" sz="135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IAIN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lvl="0" eaLnBrk="1" fontAlgn="base" hangingPunct="1">
              <a:spcBef>
                <a:spcPct val="50000"/>
              </a:spcBef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36</a:t>
            </a:fld>
            <a:endParaRPr lang="en-US" altLang="en-US" strike="noStrike" noProof="1">
              <a:latin typeface="Times New Roman" panose="02020603050405020304" pitchFamily="18" charset="0"/>
            </a:endParaRPr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</p:nvPr>
        </p:nvGraphicFramePr>
        <p:xfrm>
          <a:off x="-15240" y="22860"/>
          <a:ext cx="9109710" cy="684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6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2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CLASS &amp; RACISM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GERAKAN SOSIAL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KEKERASAN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9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Pembentukan Social class dalam suatu rejim</a:t>
                      </a:r>
                    </a:p>
                    <a:p>
                      <a:pPr>
                        <a:buNone/>
                      </a:pPr>
                      <a:r>
                        <a:rPr lang="en-US" sz="10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Diskriminasi</a:t>
                      </a:r>
                    </a:p>
                    <a:p>
                      <a:pPr>
                        <a:buNone/>
                      </a:pPr>
                      <a:r>
                        <a:rPr lang="en-US" sz="10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Rasisme (penolakan terhadap Cina)</a:t>
                      </a:r>
                    </a:p>
                    <a:p>
                      <a:pPr>
                        <a:buNone/>
                      </a:pPr>
                      <a:r>
                        <a:rPr lang="en-US" sz="10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Kelompok 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Gerakan garis keras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Gerakan hak-hak sipil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Gerakan solidaritas ekonomi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Gerakan keagamaan 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Online ativism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Kekerasan media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Resistensi terhadap tindakan opresif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Agresi kaum remaja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Kekerasan aparat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Kekerasan orang dekat (ayah, suami, ibu, pacar)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GENDER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REMAJA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KEPEMIMPINAN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1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Science and gender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Masculinity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Kontestasi gender di ruang kerja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Eksklusi sosial</a:t>
                      </a:r>
                      <a:endParaRPr lang="en-US" sz="1400"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Kekerasan di kalangan remaja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Hubungan ibu-remaja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Remaja dan obat-obatan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Remaja terlibat hukum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Remaja dan seksualitas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Kepemimpinan dan transformasi sosial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Budaya/agama dan kepemimpinan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Mayoritas mayoritas dalam kepemimpinan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Marginalitas dan mainstream dalam kepemimpinan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Kepemimpinan perempuan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MIGRAN/MIGRASI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KETIMPANGAN SOSIAL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SUPPORT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9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Perubahan komposisi etnis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Resepsi migran terhadap budaya lokal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Migrasi dan multikulturalisme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Mobilitas dan kesejahteraan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Ketimpangan persistent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Diskriminasi upah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Ketimpangan rasial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Ketimpangan ideologis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Ketimpangan pendidikan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Remaja bermasalah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Diffabel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Lansia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Kelompok etnis migran</a:t>
                      </a:r>
                    </a:p>
                    <a:p>
                      <a:pPr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+mn-ea"/>
                        </a:rPr>
                        <a:t>The left behind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 Box 13"/>
          <p:cNvSpPr txBox="1"/>
          <p:nvPr/>
        </p:nvSpPr>
        <p:spPr>
          <a:xfrm>
            <a:off x="2032000" y="2875598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2032000" y="279082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4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algn="ctr">
              <a:buNone/>
            </a:pPr>
            <a:r>
              <a:rPr sz="4000" dirty="0">
                <a:solidFill>
                  <a:srgbClr val="FF0000"/>
                </a:solidFill>
                <a:latin typeface="AR CHRISTY" pitchFamily="2" charset="0"/>
              </a:rPr>
              <a:t>Suatu usaha menjelaskan </a:t>
            </a:r>
            <a:r>
              <a:rPr sz="4000" dirty="0">
                <a:solidFill>
                  <a:srgbClr val="000000"/>
                </a:solidFill>
                <a:latin typeface="AR CHRISTY" pitchFamily="2" charset="0"/>
              </a:rPr>
              <a:t>hubungan</a:t>
            </a:r>
            <a:r>
              <a:rPr sz="4000" dirty="0">
                <a:solidFill>
                  <a:srgbClr val="FF0000"/>
                </a:solidFill>
                <a:latin typeface="AR CHRISTY" pitchFamily="2" charset="0"/>
              </a:rPr>
              <a:t> </a:t>
            </a:r>
          </a:p>
          <a:p>
            <a:pPr algn="ctr">
              <a:buNone/>
            </a:pPr>
            <a:r>
              <a:rPr sz="4000" dirty="0">
                <a:solidFill>
                  <a:srgbClr val="0033CC"/>
                </a:solidFill>
                <a:latin typeface="AR CHRISTY" pitchFamily="2" charset="0"/>
              </a:rPr>
              <a:t>satu </a:t>
            </a:r>
            <a:r>
              <a:rPr lang="en-US" sz="4000" dirty="0">
                <a:solidFill>
                  <a:srgbClr val="0033CC"/>
                </a:solidFill>
                <a:latin typeface="AR CHRISTY" pitchFamily="2" charset="0"/>
              </a:rPr>
              <a:t>(x)</a:t>
            </a:r>
            <a:r>
              <a:rPr lang="en-US" sz="4000" dirty="0">
                <a:solidFill>
                  <a:srgbClr val="FF0000"/>
                </a:solidFill>
                <a:latin typeface="AR CHRISTY" pitchFamily="2" charset="0"/>
              </a:rPr>
              <a:t> </a:t>
            </a:r>
            <a:r>
              <a:rPr sz="4000" dirty="0">
                <a:solidFill>
                  <a:srgbClr val="FF0000"/>
                </a:solidFill>
                <a:latin typeface="AR CHRISTY" pitchFamily="2" charset="0"/>
              </a:rPr>
              <a:t>dengan yang </a:t>
            </a:r>
            <a:r>
              <a:rPr sz="4000" dirty="0">
                <a:solidFill>
                  <a:srgbClr val="0033CC"/>
                </a:solidFill>
                <a:latin typeface="AR CHRISTY" pitchFamily="2" charset="0"/>
              </a:rPr>
              <a:t>lain </a:t>
            </a:r>
            <a:r>
              <a:rPr lang="en-US" sz="4000" dirty="0">
                <a:solidFill>
                  <a:srgbClr val="0033CC"/>
                </a:solidFill>
                <a:latin typeface="AR CHRISTY" pitchFamily="2" charset="0"/>
              </a:rPr>
              <a:t>(y)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Oval 78"/>
          <p:cNvSpPr/>
          <p:nvPr/>
        </p:nvSpPr>
        <p:spPr>
          <a:xfrm>
            <a:off x="5518785" y="4326890"/>
            <a:ext cx="1033780" cy="119189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d-ID" altLang="x-none" dirty="0">
              <a:latin typeface="Arial" panose="020B0604020202020204" pitchFamily="34" charset="0"/>
            </a:endParaRPr>
          </a:p>
        </p:txBody>
      </p:sp>
      <p:sp>
        <p:nvSpPr>
          <p:cNvPr id="4" name="Oval 123"/>
          <p:cNvSpPr/>
          <p:nvPr/>
        </p:nvSpPr>
        <p:spPr>
          <a:xfrm>
            <a:off x="3286760" y="4281170"/>
            <a:ext cx="1024890" cy="123825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id-ID" dirty="0">
                <a:latin typeface="Arial" panose="020B0604020202020204" pitchFamily="34" charset="0"/>
              </a:rPr>
              <a:t>Agama</a:t>
            </a:r>
          </a:p>
        </p:txBody>
      </p:sp>
      <p:sp>
        <p:nvSpPr>
          <p:cNvPr id="5" name="Oval 417"/>
          <p:cNvSpPr/>
          <p:nvPr/>
        </p:nvSpPr>
        <p:spPr>
          <a:xfrm>
            <a:off x="5661978" y="4362133"/>
            <a:ext cx="839787" cy="1076325"/>
          </a:xfrm>
          <a:prstGeom prst="ellipse">
            <a:avLst/>
          </a:prstGeom>
          <a:noFill/>
          <a:ln w="38100">
            <a:noFill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Gerakan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Sosial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4286885" y="4647883"/>
            <a:ext cx="1216025" cy="484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24"/>
          <p:cNvSpPr txBox="1"/>
          <p:nvPr/>
        </p:nvSpPr>
        <p:spPr>
          <a:xfrm>
            <a:off x="2358073" y="564769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8" name="Footer Placeholder 24"/>
          <p:cNvSpPr txBox="1"/>
          <p:nvPr/>
        </p:nvSpPr>
        <p:spPr>
          <a:xfrm>
            <a:off x="4606290" y="564769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sz="2800" dirty="0">
                <a:solidFill>
                  <a:srgbClr val="C00000"/>
                </a:solidFill>
              </a:rPr>
              <a:t>POLA HUBUNGAN </a:t>
            </a:r>
            <a:r>
              <a:rPr lang="en-US" sz="2800" dirty="0">
                <a:solidFill>
                  <a:srgbClr val="C00000"/>
                </a:solidFill>
              </a:rPr>
              <a:t>DALAM </a:t>
            </a:r>
            <a:r>
              <a:rPr sz="2800" dirty="0">
                <a:solidFill>
                  <a:srgbClr val="C00000"/>
                </a:solidFill>
              </a:rPr>
              <a:t>PENELITIAN</a:t>
            </a:r>
          </a:p>
        </p:txBody>
      </p:sp>
      <p:pic>
        <p:nvPicPr>
          <p:cNvPr id="9219" name="Content Placeholder 7" descr="korelasi negatif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4033838" cy="2928938"/>
          </a:xfrm>
        </p:spPr>
      </p:pic>
      <p:pic>
        <p:nvPicPr>
          <p:cNvPr id="9222" name="Content Placeholder 5" descr="caus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28750"/>
            <a:ext cx="2543175" cy="2071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Content Placeholder 5" descr="affinit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563" y="3786188"/>
            <a:ext cx="2309812" cy="2090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Content Placeholder 7" descr="korelasi positi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8" y="3760788"/>
            <a:ext cx="3379787" cy="245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Footer Placeholder 3"/>
          <p:cNvSpPr txBox="1"/>
          <p:nvPr/>
        </p:nvSpPr>
        <p:spPr>
          <a:xfrm>
            <a:off x="1000125" y="15716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sz="2000" b="1" dirty="0">
                <a:solidFill>
                  <a:srgbClr val="0033CC"/>
                </a:solidFill>
                <a:latin typeface="Arial" panose="020B0604020202020204" pitchFamily="34" charset="0"/>
              </a:rPr>
              <a:t>Korelasi positif</a:t>
            </a:r>
          </a:p>
        </p:txBody>
      </p:sp>
      <p:sp>
        <p:nvSpPr>
          <p:cNvPr id="9226" name="Footer Placeholder 3"/>
          <p:cNvSpPr txBox="1"/>
          <p:nvPr/>
        </p:nvSpPr>
        <p:spPr>
          <a:xfrm>
            <a:off x="4676775" y="1881188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sz="2000" b="1" dirty="0">
                <a:solidFill>
                  <a:srgbClr val="0033CC"/>
                </a:solidFill>
                <a:latin typeface="Arial" panose="020B0604020202020204" pitchFamily="34" charset="0"/>
              </a:rPr>
              <a:t>Sebab akibat</a:t>
            </a:r>
          </a:p>
        </p:txBody>
      </p:sp>
      <p:sp>
        <p:nvSpPr>
          <p:cNvPr id="9227" name="Footer Placeholder 3"/>
          <p:cNvSpPr txBox="1"/>
          <p:nvPr/>
        </p:nvSpPr>
        <p:spPr>
          <a:xfrm>
            <a:off x="5105400" y="59531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sz="2400" b="1" dirty="0">
                <a:solidFill>
                  <a:srgbClr val="0033CC"/>
                </a:solidFill>
                <a:latin typeface="Arial" panose="020B0604020202020204" pitchFamily="34" charset="0"/>
              </a:rPr>
              <a:t>Afinitas</a:t>
            </a:r>
            <a:endParaRPr sz="14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9228" name="Content Placeholder 5" descr="aff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6513" y="4071938"/>
            <a:ext cx="2511425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3"/>
          <p:cNvSpPr txBox="1"/>
          <p:nvPr/>
        </p:nvSpPr>
        <p:spPr>
          <a:xfrm>
            <a:off x="481330" y="593217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sz="2000" b="1" dirty="0">
                <a:solidFill>
                  <a:srgbClr val="0033CC"/>
                </a:solidFill>
                <a:latin typeface="Arial" panose="020B0604020202020204" pitchFamily="34" charset="0"/>
              </a:rPr>
              <a:t>Korelasi </a:t>
            </a:r>
            <a:r>
              <a:rPr lang="en-US" sz="2000" b="1" dirty="0">
                <a:solidFill>
                  <a:srgbClr val="0033CC"/>
                </a:solidFill>
                <a:latin typeface="Arial" panose="020B0604020202020204" pitchFamily="34" charset="0"/>
              </a:rPr>
              <a:t>negatif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/>
          <p:cNvSpPr txBox="1">
            <a:spLocks noGrp="1"/>
          </p:cNvSpPr>
          <p:nvPr/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9A0DB2DC-4C9A-4742-B13C-FB6460FD3503}" type="slidenum">
              <a:rPr lang="en-US" sz="1400" dirty="0">
                <a:latin typeface="Arial" panose="020B0604020202020204" pitchFamily="34" charset="0"/>
              </a:rPr>
              <a:t>6</a:t>
            </a:fld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434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sz="4000" dirty="0">
                <a:solidFill>
                  <a:srgbClr val="FF0000"/>
                </a:solidFill>
              </a:rPr>
              <a:t>Proses Berpikir </a:t>
            </a:r>
            <a:r>
              <a:rPr lang="en-US" sz="4000" dirty="0">
                <a:solidFill>
                  <a:srgbClr val="FF0000"/>
                </a:solidFill>
              </a:rPr>
              <a:t>Penelitian</a:t>
            </a:r>
          </a:p>
        </p:txBody>
      </p:sp>
      <p:sp>
        <p:nvSpPr>
          <p:cNvPr id="14341" name="Oval 3"/>
          <p:cNvSpPr/>
          <p:nvPr/>
        </p:nvSpPr>
        <p:spPr>
          <a:xfrm>
            <a:off x="4038600" y="1676400"/>
            <a:ext cx="13716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teori</a:t>
            </a:r>
          </a:p>
        </p:txBody>
      </p:sp>
      <p:sp>
        <p:nvSpPr>
          <p:cNvPr id="14342" name="Oval 4"/>
          <p:cNvSpPr/>
          <p:nvPr/>
        </p:nvSpPr>
        <p:spPr>
          <a:xfrm>
            <a:off x="2590800" y="3352800"/>
            <a:ext cx="13716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variabel</a:t>
            </a:r>
          </a:p>
        </p:txBody>
      </p:sp>
      <p:sp>
        <p:nvSpPr>
          <p:cNvPr id="14343" name="Oval 5"/>
          <p:cNvSpPr/>
          <p:nvPr/>
        </p:nvSpPr>
        <p:spPr>
          <a:xfrm>
            <a:off x="5410200" y="3962400"/>
            <a:ext cx="13716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indikator</a:t>
            </a:r>
          </a:p>
        </p:txBody>
      </p:sp>
      <p:sp>
        <p:nvSpPr>
          <p:cNvPr id="14344" name="Oval 6"/>
          <p:cNvSpPr/>
          <p:nvPr/>
        </p:nvSpPr>
        <p:spPr>
          <a:xfrm>
            <a:off x="3505200" y="5410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14345" name="Oval 8"/>
          <p:cNvSpPr/>
          <p:nvPr/>
        </p:nvSpPr>
        <p:spPr>
          <a:xfrm>
            <a:off x="6477000" y="2514600"/>
            <a:ext cx="13716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konsep</a:t>
            </a:r>
          </a:p>
        </p:txBody>
      </p:sp>
      <p:sp>
        <p:nvSpPr>
          <p:cNvPr id="14346" name="Line 9"/>
          <p:cNvSpPr/>
          <p:nvPr/>
        </p:nvSpPr>
        <p:spPr>
          <a:xfrm>
            <a:off x="5410200" y="2438400"/>
            <a:ext cx="10668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347" name="Line 10"/>
          <p:cNvSpPr/>
          <p:nvPr/>
        </p:nvSpPr>
        <p:spPr>
          <a:xfrm flipH="1">
            <a:off x="3962400" y="3048000"/>
            <a:ext cx="24384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348" name="Line 11"/>
          <p:cNvSpPr/>
          <p:nvPr/>
        </p:nvSpPr>
        <p:spPr>
          <a:xfrm>
            <a:off x="3962400" y="3962400"/>
            <a:ext cx="14478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349" name="Line 12"/>
          <p:cNvSpPr/>
          <p:nvPr/>
        </p:nvSpPr>
        <p:spPr>
          <a:xfrm flipH="1">
            <a:off x="4800600" y="4800600"/>
            <a:ext cx="8382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6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 vert="horz" wrap="square" lIns="91440" tIns="45720" rIns="91440" bIns="45720" anchor="ctr"/>
          <a:lstStyle/>
          <a:p>
            <a:r>
              <a:rPr sz="3600" dirty="0">
                <a:solidFill>
                  <a:srgbClr val="C00000"/>
                </a:solidFill>
              </a:rPr>
              <a:t>TEORI </a:t>
            </a:r>
            <a:r>
              <a:rPr lang="en-US" sz="3600" dirty="0">
                <a:solidFill>
                  <a:srgbClr val="C00000"/>
                </a:solidFill>
              </a:rPr>
              <a:t>KONSTRUKSI SOSIAL</a:t>
            </a: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33475"/>
            <a:ext cx="8229600" cy="4525963"/>
          </a:xfrm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dirty="0"/>
              <a:t>	</a:t>
            </a:r>
            <a:r>
              <a:rPr lang="en-US" dirty="0"/>
              <a:t>Agama dalam praktiknya merupakan fakta sosial yang terbangun atas tiga proses. Pertama, </a:t>
            </a:r>
            <a:r>
              <a:rPr lang="en-US" dirty="0">
                <a:solidFill>
                  <a:srgbClr val="0033CC"/>
                </a:solidFill>
              </a:rPr>
              <a:t>eksternalisasi </a:t>
            </a:r>
            <a:r>
              <a:rPr lang="en-US" dirty="0"/>
              <a:t>yang merupakan proses penciptaan yang melibatkan aktor dan agen. Kedua, proses </a:t>
            </a:r>
            <a:r>
              <a:rPr lang="en-US" dirty="0">
                <a:solidFill>
                  <a:srgbClr val="0033CC"/>
                </a:solidFill>
              </a:rPr>
              <a:t>objektivasi </a:t>
            </a:r>
            <a:r>
              <a:rPr lang="en-US" dirty="0"/>
              <a:t>yang menjadikan agama sebagai realitas objektif yang meminta kepatuhan. Ketiga, </a:t>
            </a:r>
            <a:r>
              <a:rPr lang="en-US" dirty="0">
                <a:solidFill>
                  <a:srgbClr val="0033CC"/>
                </a:solidFill>
              </a:rPr>
              <a:t>internalisasi </a:t>
            </a:r>
            <a:r>
              <a:rPr lang="en-US" dirty="0"/>
              <a:t>sebagai tahapan di ana setiap anggota masyarakat mengadopsi agama dalam keseharian mereka (Berger &amp; Luckmann, 1990).</a:t>
            </a:r>
            <a:endParaRPr sz="1800" i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7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>
                <a:solidFill>
                  <a:srgbClr val="C00000"/>
                </a:solidFill>
              </a:rPr>
              <a:t>PROSES BERPIKIR</a:t>
            </a:r>
            <a:endParaRPr sz="4000" dirty="0">
              <a:solidFill>
                <a:srgbClr val="C00000"/>
              </a:solidFill>
            </a:endParaRPr>
          </a:p>
        </p:txBody>
      </p:sp>
      <p:sp>
        <p:nvSpPr>
          <p:cNvPr id="16388" name="Oval 3"/>
          <p:cNvSpPr/>
          <p:nvPr/>
        </p:nvSpPr>
        <p:spPr>
          <a:xfrm>
            <a:off x="3448050" y="1676400"/>
            <a:ext cx="13716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teori</a:t>
            </a:r>
          </a:p>
        </p:txBody>
      </p:sp>
      <p:sp>
        <p:nvSpPr>
          <p:cNvPr id="16389" name="Oval 4"/>
          <p:cNvSpPr/>
          <p:nvPr/>
        </p:nvSpPr>
        <p:spPr>
          <a:xfrm>
            <a:off x="2000250" y="3352800"/>
            <a:ext cx="13716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variabel</a:t>
            </a:r>
          </a:p>
        </p:txBody>
      </p:sp>
      <p:sp>
        <p:nvSpPr>
          <p:cNvPr id="16390" name="Oval 5"/>
          <p:cNvSpPr/>
          <p:nvPr/>
        </p:nvSpPr>
        <p:spPr>
          <a:xfrm>
            <a:off x="4819650" y="3962400"/>
            <a:ext cx="13716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indikator</a:t>
            </a:r>
          </a:p>
        </p:txBody>
      </p:sp>
      <p:sp>
        <p:nvSpPr>
          <p:cNvPr id="16391" name="Oval 6"/>
          <p:cNvSpPr/>
          <p:nvPr/>
        </p:nvSpPr>
        <p:spPr>
          <a:xfrm>
            <a:off x="2914650" y="5410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16392" name="Oval 8"/>
          <p:cNvSpPr/>
          <p:nvPr/>
        </p:nvSpPr>
        <p:spPr>
          <a:xfrm>
            <a:off x="5786438" y="2514600"/>
            <a:ext cx="13716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konsep</a:t>
            </a:r>
          </a:p>
        </p:txBody>
      </p:sp>
      <p:sp>
        <p:nvSpPr>
          <p:cNvPr id="16393" name="Line 9"/>
          <p:cNvSpPr/>
          <p:nvPr/>
        </p:nvSpPr>
        <p:spPr>
          <a:xfrm>
            <a:off x="4819650" y="2438400"/>
            <a:ext cx="10668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4" name="Line 10"/>
          <p:cNvSpPr/>
          <p:nvPr/>
        </p:nvSpPr>
        <p:spPr>
          <a:xfrm flipH="1">
            <a:off x="3371850" y="3048000"/>
            <a:ext cx="24384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5" name="Line 11"/>
          <p:cNvSpPr/>
          <p:nvPr/>
        </p:nvSpPr>
        <p:spPr>
          <a:xfrm>
            <a:off x="3371850" y="3962400"/>
            <a:ext cx="14478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6" name="Line 12"/>
          <p:cNvSpPr/>
          <p:nvPr/>
        </p:nvSpPr>
        <p:spPr>
          <a:xfrm flipH="1">
            <a:off x="4210050" y="4800600"/>
            <a:ext cx="8382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8" name="Footer Placeholder 3"/>
          <p:cNvSpPr txBox="1"/>
          <p:nvPr/>
        </p:nvSpPr>
        <p:spPr>
          <a:xfrm>
            <a:off x="7071995" y="266763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EKSTERNALISASI</a:t>
            </a:r>
            <a:endParaRPr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OBJEKTIVASI</a:t>
            </a:r>
            <a:endParaRPr sz="1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INTERNALISASI</a:t>
            </a:r>
            <a:endParaRPr sz="1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3"/>
          <p:cNvSpPr txBox="1"/>
          <p:nvPr/>
        </p:nvSpPr>
        <p:spPr>
          <a:xfrm>
            <a:off x="1602105" y="179006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TEORI KONSTRUKSI</a:t>
            </a:r>
          </a:p>
          <a:p>
            <a:pPr>
              <a:buFont typeface="Wingdings" panose="05000000000000000000" pitchFamily="2" charset="2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SOSIAL</a:t>
            </a:r>
            <a:endParaRPr sz="1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>
                <a:solidFill>
                  <a:srgbClr val="C00000"/>
                </a:solidFill>
              </a:rPr>
              <a:t>PROSES BERPIKIR</a:t>
            </a:r>
            <a:endParaRPr sz="4000" dirty="0">
              <a:solidFill>
                <a:srgbClr val="C00000"/>
              </a:solidFill>
            </a:endParaRPr>
          </a:p>
        </p:txBody>
      </p:sp>
      <p:sp>
        <p:nvSpPr>
          <p:cNvPr id="16388" name="Oval 3"/>
          <p:cNvSpPr/>
          <p:nvPr/>
        </p:nvSpPr>
        <p:spPr>
          <a:xfrm>
            <a:off x="3448050" y="1676400"/>
            <a:ext cx="13716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teori</a:t>
            </a:r>
          </a:p>
        </p:txBody>
      </p:sp>
      <p:sp>
        <p:nvSpPr>
          <p:cNvPr id="16389" name="Oval 4"/>
          <p:cNvSpPr/>
          <p:nvPr/>
        </p:nvSpPr>
        <p:spPr>
          <a:xfrm>
            <a:off x="2000250" y="3352800"/>
            <a:ext cx="13716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variabel</a:t>
            </a:r>
          </a:p>
        </p:txBody>
      </p:sp>
      <p:sp>
        <p:nvSpPr>
          <p:cNvPr id="16390" name="Oval 5"/>
          <p:cNvSpPr/>
          <p:nvPr/>
        </p:nvSpPr>
        <p:spPr>
          <a:xfrm>
            <a:off x="4819650" y="3962400"/>
            <a:ext cx="13716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indikator</a:t>
            </a:r>
          </a:p>
        </p:txBody>
      </p:sp>
      <p:sp>
        <p:nvSpPr>
          <p:cNvPr id="16391" name="Oval 6"/>
          <p:cNvSpPr/>
          <p:nvPr/>
        </p:nvSpPr>
        <p:spPr>
          <a:xfrm>
            <a:off x="2914650" y="5410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16392" name="Oval 8"/>
          <p:cNvSpPr/>
          <p:nvPr/>
        </p:nvSpPr>
        <p:spPr>
          <a:xfrm>
            <a:off x="5786438" y="2514600"/>
            <a:ext cx="13716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konsep</a:t>
            </a:r>
          </a:p>
        </p:txBody>
      </p:sp>
      <p:sp>
        <p:nvSpPr>
          <p:cNvPr id="16393" name="Line 9"/>
          <p:cNvSpPr/>
          <p:nvPr/>
        </p:nvSpPr>
        <p:spPr>
          <a:xfrm>
            <a:off x="4819650" y="2438400"/>
            <a:ext cx="10668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4" name="Line 10"/>
          <p:cNvSpPr/>
          <p:nvPr/>
        </p:nvSpPr>
        <p:spPr>
          <a:xfrm flipH="1">
            <a:off x="3371850" y="3048000"/>
            <a:ext cx="24384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5" name="Line 11"/>
          <p:cNvSpPr/>
          <p:nvPr/>
        </p:nvSpPr>
        <p:spPr>
          <a:xfrm>
            <a:off x="3371850" y="3962400"/>
            <a:ext cx="14478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6" name="Line 12"/>
          <p:cNvSpPr/>
          <p:nvPr/>
        </p:nvSpPr>
        <p:spPr>
          <a:xfrm flipH="1">
            <a:off x="4210050" y="4800600"/>
            <a:ext cx="8382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8" name="Footer Placeholder 3"/>
          <p:cNvSpPr txBox="1"/>
          <p:nvPr/>
        </p:nvSpPr>
        <p:spPr>
          <a:xfrm>
            <a:off x="7071995" y="266763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EKSTERNALISASI</a:t>
            </a:r>
            <a:endParaRPr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OBJEKTIVASI</a:t>
            </a:r>
            <a:endParaRPr sz="1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INTERNALISASI</a:t>
            </a:r>
            <a:endParaRPr sz="1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3"/>
          <p:cNvSpPr txBox="1"/>
          <p:nvPr/>
        </p:nvSpPr>
        <p:spPr>
          <a:xfrm>
            <a:off x="1602105" y="179006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TEORI KONSTRUKSI</a:t>
            </a:r>
          </a:p>
          <a:p>
            <a:pPr>
              <a:buFont typeface="Wingdings" panose="05000000000000000000" pitchFamily="2" charset="2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SOSIAL</a:t>
            </a:r>
            <a:endParaRPr sz="1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424" name="Rectangle 19"/>
          <p:cNvSpPr/>
          <p:nvPr/>
        </p:nvSpPr>
        <p:spPr>
          <a:xfrm>
            <a:off x="309563" y="2900363"/>
            <a:ext cx="45720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EKSTERNALISASI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aktor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agensi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nilai</a:t>
            </a:r>
            <a:endParaRPr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OBJEKTIVASI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fakta sosial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basis legitimasi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pranata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INTERNALISASI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praktik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respons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dampak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1994</Words>
  <Application>Microsoft Office PowerPoint</Application>
  <PresentationFormat>On-screen Show (4:3)</PresentationFormat>
  <Paragraphs>909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MS PGothic</vt:lpstr>
      <vt:lpstr>AR CHRISTY</vt:lpstr>
      <vt:lpstr>Arial</vt:lpstr>
      <vt:lpstr>Arial Narrow</vt:lpstr>
      <vt:lpstr>Calibri</vt:lpstr>
      <vt:lpstr>Cataneo BT</vt:lpstr>
      <vt:lpstr>Lucida Sans</vt:lpstr>
      <vt:lpstr>PMingLiU</vt:lpstr>
      <vt:lpstr>Tahoma</vt:lpstr>
      <vt:lpstr>Times New Roman</vt:lpstr>
      <vt:lpstr>Trebuchet MS</vt:lpstr>
      <vt:lpstr>Wingdings</vt:lpstr>
      <vt:lpstr>Default Design</vt:lpstr>
      <vt:lpstr>1_Default Design</vt:lpstr>
      <vt:lpstr>PowerPoint Presentation</vt:lpstr>
      <vt:lpstr>Penelitian: Mulai dari Mana?</vt:lpstr>
      <vt:lpstr>PowerPoint Presentation</vt:lpstr>
      <vt:lpstr>PowerPoint Presentation</vt:lpstr>
      <vt:lpstr>POLA HUBUNGAN DALAM PENELITIAN</vt:lpstr>
      <vt:lpstr>Proses Berpikir Penelitian</vt:lpstr>
      <vt:lpstr>TEORI KONSTRUKSI SOSIAL</vt:lpstr>
      <vt:lpstr>PROSES BERPIKIR</vt:lpstr>
      <vt:lpstr>PROSES BERPIKIR</vt:lpstr>
      <vt:lpstr>PROSES BERPIKIR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Dimensi Objek Material Kajian Agama</vt:lpstr>
      <vt:lpstr>PowerPoint Presentation</vt:lpstr>
      <vt:lpstr>PowerPoint Presentation</vt:lpstr>
      <vt:lpstr>PowerPoint Presentation</vt:lpstr>
      <vt:lpstr>PowerPoint Presentation</vt:lpstr>
      <vt:lpstr>KELEMAHAN PROPOSAL</vt:lpstr>
      <vt:lpstr>PowerPoint Presentation</vt:lpstr>
      <vt:lpstr>SISTEMATIKA BERPIKIR PROPOSAL</vt:lpstr>
      <vt:lpstr>SISTEMATIKA BERPIKIR PENELITIAN</vt:lpstr>
      <vt:lpstr>PowerPoint Presentation</vt:lpstr>
    </vt:vector>
  </TitlesOfParts>
  <Company>Sesko TNI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Yani</dc:creator>
  <cp:lastModifiedBy>Irwan Abdullah</cp:lastModifiedBy>
  <cp:revision>188</cp:revision>
  <dcterms:created xsi:type="dcterms:W3CDTF">2008-04-22T14:43:00Z</dcterms:created>
  <dcterms:modified xsi:type="dcterms:W3CDTF">2021-06-22T09:53:00Z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1033-11.2.0.8893</vt:lpwstr>
  </property>
</Properties>
</file>